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91" r:id="rId2"/>
    <p:sldId id="322" r:id="rId3"/>
    <p:sldId id="323" r:id="rId4"/>
    <p:sldId id="324" r:id="rId5"/>
    <p:sldId id="325" r:id="rId6"/>
    <p:sldId id="292" r:id="rId7"/>
    <p:sldId id="321" r:id="rId8"/>
    <p:sldId id="326" r:id="rId9"/>
    <p:sldId id="294" r:id="rId10"/>
    <p:sldId id="328" r:id="rId11"/>
    <p:sldId id="331" r:id="rId12"/>
    <p:sldId id="350" r:id="rId13"/>
    <p:sldId id="354" r:id="rId14"/>
    <p:sldId id="343" r:id="rId15"/>
    <p:sldId id="355" r:id="rId16"/>
    <p:sldId id="357" r:id="rId17"/>
    <p:sldId id="356" r:id="rId18"/>
    <p:sldId id="329" r:id="rId19"/>
    <p:sldId id="330" r:id="rId20"/>
    <p:sldId id="296" r:id="rId21"/>
    <p:sldId id="332" r:id="rId22"/>
    <p:sldId id="333" r:id="rId23"/>
    <p:sldId id="334" r:id="rId24"/>
    <p:sldId id="335" r:id="rId25"/>
    <p:sldId id="297" r:id="rId26"/>
    <p:sldId id="300" r:id="rId27"/>
    <p:sldId id="337" r:id="rId28"/>
    <p:sldId id="336" r:id="rId29"/>
    <p:sldId id="338" r:id="rId30"/>
    <p:sldId id="301" r:id="rId31"/>
    <p:sldId id="339" r:id="rId32"/>
    <p:sldId id="340" r:id="rId33"/>
    <p:sldId id="358" r:id="rId34"/>
    <p:sldId id="303" r:id="rId35"/>
    <p:sldId id="305" r:id="rId36"/>
    <p:sldId id="359" r:id="rId37"/>
    <p:sldId id="306" r:id="rId38"/>
    <p:sldId id="307" r:id="rId39"/>
    <p:sldId id="341" r:id="rId40"/>
    <p:sldId id="361" r:id="rId41"/>
    <p:sldId id="309" r:id="rId42"/>
    <p:sldId id="310" r:id="rId43"/>
    <p:sldId id="363" r:id="rId44"/>
    <p:sldId id="362" r:id="rId45"/>
    <p:sldId id="311" r:id="rId46"/>
    <p:sldId id="366" r:id="rId47"/>
    <p:sldId id="365" r:id="rId48"/>
    <p:sldId id="364" r:id="rId49"/>
    <p:sldId id="312" r:id="rId50"/>
    <p:sldId id="369" r:id="rId51"/>
    <p:sldId id="368" r:id="rId52"/>
    <p:sldId id="367" r:id="rId53"/>
    <p:sldId id="371" r:id="rId54"/>
    <p:sldId id="372" r:id="rId55"/>
    <p:sldId id="374" r:id="rId56"/>
    <p:sldId id="373" r:id="rId57"/>
    <p:sldId id="315" r:id="rId58"/>
    <p:sldId id="316" r:id="rId59"/>
    <p:sldId id="317" r:id="rId60"/>
    <p:sldId id="318" r:id="rId61"/>
    <p:sldId id="344" r:id="rId62"/>
    <p:sldId id="370" r:id="rId63"/>
  </p:sldIdLst>
  <p:sldSz cx="9144000" cy="6858000" type="screen4x3"/>
  <p:notesSz cx="6815138" cy="982345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FF66"/>
    <a:srgbClr val="FFFF66"/>
    <a:srgbClr val="FF9966"/>
    <a:srgbClr val="0000FF"/>
    <a:srgbClr val="CC00CC"/>
    <a:srgbClr val="000066"/>
    <a:srgbClr val="006600"/>
    <a:srgbClr val="990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501" autoAdjust="0"/>
    <p:restoredTop sz="94660"/>
  </p:normalViewPr>
  <p:slideViewPr>
    <p:cSldViewPr snapToGrid="0">
      <p:cViewPr varScale="1">
        <p:scale>
          <a:sx n="81" d="100"/>
          <a:sy n="81" d="100"/>
        </p:scale>
        <p:origin x="-102" y="-234"/>
      </p:cViewPr>
      <p:guideLst>
        <p:guide orient="horz" pos="1872"/>
        <p:guide pos="2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8BD2B8-9A2F-46EA-B7CA-A9D82D0CE06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BA9801-F4DC-4C48-AA10-C2E25543C411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800" b="1" dirty="0" smtClean="0"/>
            <a:t>Нерегулируемые</a:t>
          </a:r>
          <a:endParaRPr lang="ru-RU" sz="2800" dirty="0"/>
        </a:p>
      </dgm:t>
    </dgm:pt>
    <dgm:pt modelId="{16D30611-73F9-4347-8AF2-37338F89B0CA}" type="parTrans" cxnId="{52C919CA-170D-43BB-B2C5-71F79F46DE3E}">
      <dgm:prSet/>
      <dgm:spPr/>
      <dgm:t>
        <a:bodyPr/>
        <a:lstStyle/>
        <a:p>
          <a:endParaRPr lang="ru-RU"/>
        </a:p>
      </dgm:t>
    </dgm:pt>
    <dgm:pt modelId="{CB438002-3B33-48CD-8673-6F8550FA55D9}" type="sibTrans" cxnId="{52C919CA-170D-43BB-B2C5-71F79F46DE3E}">
      <dgm:prSet/>
      <dgm:spPr/>
      <dgm:t>
        <a:bodyPr/>
        <a:lstStyle/>
        <a:p>
          <a:endParaRPr lang="ru-RU"/>
        </a:p>
      </dgm:t>
    </dgm:pt>
    <dgm:pt modelId="{CF440DCB-68EF-4D3F-A872-FC160A1B2A14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800" b="1" dirty="0" smtClean="0"/>
            <a:t>Регулируемые </a:t>
          </a:r>
          <a:endParaRPr lang="ru-RU" sz="2800" dirty="0"/>
        </a:p>
      </dgm:t>
    </dgm:pt>
    <dgm:pt modelId="{65D48DCD-1323-43C8-B508-B046D777E95D}" type="parTrans" cxnId="{A0E9ACCC-E627-4077-BB65-E751719E0C66}">
      <dgm:prSet/>
      <dgm:spPr/>
      <dgm:t>
        <a:bodyPr/>
        <a:lstStyle/>
        <a:p>
          <a:endParaRPr lang="ru-RU"/>
        </a:p>
      </dgm:t>
    </dgm:pt>
    <dgm:pt modelId="{BC2B5882-C75E-4433-8743-08D58DF13181}" type="sibTrans" cxnId="{A0E9ACCC-E627-4077-BB65-E751719E0C66}">
      <dgm:prSet/>
      <dgm:spPr/>
      <dgm:t>
        <a:bodyPr/>
        <a:lstStyle/>
        <a:p>
          <a:endParaRPr lang="ru-RU"/>
        </a:p>
      </dgm:t>
    </dgm:pt>
    <dgm:pt modelId="{4E5B3BB7-9ACB-49D5-B61B-3EC3299C56AC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pPr rtl="0"/>
          <a:r>
            <a:rPr lang="ru-RU" sz="2000" b="1" smtClean="0">
              <a:solidFill>
                <a:schemeClr val="accent2">
                  <a:lumMod val="50000"/>
                </a:schemeClr>
              </a:solidFill>
            </a:rPr>
            <a:t>Лигандзависимые</a:t>
          </a:r>
          <a:endParaRPr lang="ru-RU" sz="2000" b="1" dirty="0">
            <a:solidFill>
              <a:schemeClr val="accent2">
                <a:lumMod val="50000"/>
              </a:schemeClr>
            </a:solidFill>
          </a:endParaRPr>
        </a:p>
      </dgm:t>
    </dgm:pt>
    <dgm:pt modelId="{03F813CF-B2C0-48C0-AA97-A83F26F2C52E}" type="parTrans" cxnId="{F1AA4C25-2FD8-4B94-B89F-CE7C3664DB6A}">
      <dgm:prSet/>
      <dgm:spPr/>
      <dgm:t>
        <a:bodyPr/>
        <a:lstStyle/>
        <a:p>
          <a:endParaRPr lang="ru-RU"/>
        </a:p>
      </dgm:t>
    </dgm:pt>
    <dgm:pt modelId="{60E1DC15-220F-420D-BC75-8391EFA86CC5}" type="sibTrans" cxnId="{F1AA4C25-2FD8-4B94-B89F-CE7C3664DB6A}">
      <dgm:prSet/>
      <dgm:spPr/>
      <dgm:t>
        <a:bodyPr/>
        <a:lstStyle/>
        <a:p>
          <a:endParaRPr lang="ru-RU"/>
        </a:p>
      </dgm:t>
    </dgm:pt>
    <dgm:pt modelId="{A1497711-4863-4E9F-A178-FDBAD1C579B7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/>
        <a:lstStyle/>
        <a:p>
          <a:pPr rtl="0"/>
          <a:r>
            <a:rPr lang="ru-RU" sz="2000" b="1" dirty="0" err="1" smtClean="0"/>
            <a:t>Потенциалзависимые</a:t>
          </a:r>
          <a:endParaRPr lang="ru-RU" sz="2000" b="1" dirty="0"/>
        </a:p>
      </dgm:t>
    </dgm:pt>
    <dgm:pt modelId="{93E26C37-2A52-487E-814E-9168D8954BAB}" type="parTrans" cxnId="{393F2791-8BEF-41B5-AD03-A3CD2D44BA44}">
      <dgm:prSet/>
      <dgm:spPr/>
      <dgm:t>
        <a:bodyPr/>
        <a:lstStyle/>
        <a:p>
          <a:endParaRPr lang="ru-RU"/>
        </a:p>
      </dgm:t>
    </dgm:pt>
    <dgm:pt modelId="{561555B1-110C-43AF-AF91-C809B8291B13}" type="sibTrans" cxnId="{393F2791-8BEF-41B5-AD03-A3CD2D44BA44}">
      <dgm:prSet/>
      <dgm:spPr/>
      <dgm:t>
        <a:bodyPr/>
        <a:lstStyle/>
        <a:p>
          <a:endParaRPr lang="ru-RU"/>
        </a:p>
      </dgm:t>
    </dgm:pt>
    <dgm:pt modelId="{F96D4414-0C83-435A-B4EB-F09487D533DF}">
      <dgm:prSet custT="1"/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sz="2000" b="1" smtClean="0">
              <a:solidFill>
                <a:srgbClr val="C00000"/>
              </a:solidFill>
            </a:rPr>
            <a:t>Механочувствительные</a:t>
          </a:r>
          <a:endParaRPr lang="ru-RU" sz="2000" b="1" dirty="0">
            <a:solidFill>
              <a:srgbClr val="C00000"/>
            </a:solidFill>
          </a:endParaRPr>
        </a:p>
      </dgm:t>
    </dgm:pt>
    <dgm:pt modelId="{05C9A59A-F3C6-4CBC-A727-4755B40E1322}" type="parTrans" cxnId="{93DB7307-755E-4E1B-A0BA-D406FC963DB1}">
      <dgm:prSet/>
      <dgm:spPr/>
      <dgm:t>
        <a:bodyPr/>
        <a:lstStyle/>
        <a:p>
          <a:endParaRPr lang="ru-RU"/>
        </a:p>
      </dgm:t>
    </dgm:pt>
    <dgm:pt modelId="{2AC0AACB-EBA6-4F06-AFDD-B9757E04A325}" type="sibTrans" cxnId="{93DB7307-755E-4E1B-A0BA-D406FC963DB1}">
      <dgm:prSet/>
      <dgm:spPr/>
      <dgm:t>
        <a:bodyPr/>
        <a:lstStyle/>
        <a:p>
          <a:endParaRPr lang="ru-RU"/>
        </a:p>
      </dgm:t>
    </dgm:pt>
    <dgm:pt modelId="{B6014B1B-B693-4585-9BFA-BC1F61D89E61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pPr rtl="0"/>
          <a:r>
            <a:rPr lang="ru-RU" sz="2000" b="1" dirty="0" smtClean="0"/>
            <a:t>Термочувствительные </a:t>
          </a:r>
          <a:endParaRPr lang="ru-RU" sz="2000" b="1" dirty="0"/>
        </a:p>
      </dgm:t>
    </dgm:pt>
    <dgm:pt modelId="{7257F383-4B59-48E2-9A4F-E22FE8BA669B}" type="parTrans" cxnId="{B01764CE-352C-4086-B812-A69F430B8BE7}">
      <dgm:prSet/>
      <dgm:spPr/>
      <dgm:t>
        <a:bodyPr/>
        <a:lstStyle/>
        <a:p>
          <a:endParaRPr lang="ru-RU"/>
        </a:p>
      </dgm:t>
    </dgm:pt>
    <dgm:pt modelId="{871E56B6-6DED-40D8-8D88-78663518D9F2}" type="sibTrans" cxnId="{B01764CE-352C-4086-B812-A69F430B8BE7}">
      <dgm:prSet/>
      <dgm:spPr/>
      <dgm:t>
        <a:bodyPr/>
        <a:lstStyle/>
        <a:p>
          <a:endParaRPr lang="ru-RU"/>
        </a:p>
      </dgm:t>
    </dgm:pt>
    <dgm:pt modelId="{6A114BEC-E1D8-4308-8A90-E148542F6EEA}" type="pres">
      <dgm:prSet presAssocID="{818BD2B8-9A2F-46EA-B7CA-A9D82D0CE06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D32358-DDD0-4E11-AFBC-FF8068E91323}" type="pres">
      <dgm:prSet presAssocID="{C2BA9801-F4DC-4C48-AA10-C2E25543C411}" presName="root1" presStyleCnt="0"/>
      <dgm:spPr/>
    </dgm:pt>
    <dgm:pt modelId="{FDAF6C08-5588-4698-8AD9-DE672B5DAD68}" type="pres">
      <dgm:prSet presAssocID="{C2BA9801-F4DC-4C48-AA10-C2E25543C411}" presName="LevelOneTextNode" presStyleLbl="node0" presStyleIdx="0" presStyleCnt="2" custScaleX="1390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546FEB-2467-472F-BA0F-5BE5A7DE328F}" type="pres">
      <dgm:prSet presAssocID="{C2BA9801-F4DC-4C48-AA10-C2E25543C411}" presName="level2hierChild" presStyleCnt="0"/>
      <dgm:spPr/>
    </dgm:pt>
    <dgm:pt modelId="{B984DED2-A868-442A-8189-B296ECA8519E}" type="pres">
      <dgm:prSet presAssocID="{CF440DCB-68EF-4D3F-A872-FC160A1B2A14}" presName="root1" presStyleCnt="0"/>
      <dgm:spPr/>
    </dgm:pt>
    <dgm:pt modelId="{07AAAD4E-BD5E-46D6-8679-6875737A139E}" type="pres">
      <dgm:prSet presAssocID="{CF440DCB-68EF-4D3F-A872-FC160A1B2A14}" presName="LevelOneTextNode" presStyleLbl="node0" presStyleIdx="1" presStyleCnt="2" custScaleX="1390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D869AF-66DE-4DB7-BF05-2A2C64F86EA6}" type="pres">
      <dgm:prSet presAssocID="{CF440DCB-68EF-4D3F-A872-FC160A1B2A14}" presName="level2hierChild" presStyleCnt="0"/>
      <dgm:spPr/>
    </dgm:pt>
    <dgm:pt modelId="{6D64E2B3-58A0-462E-8FD8-328BC2841F5A}" type="pres">
      <dgm:prSet presAssocID="{03F813CF-B2C0-48C0-AA97-A83F26F2C52E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AFE63E7D-EFD1-4C5F-BF27-10A7C007605F}" type="pres">
      <dgm:prSet presAssocID="{03F813CF-B2C0-48C0-AA97-A83F26F2C52E}" presName="connTx" presStyleLbl="parChTrans1D2" presStyleIdx="0" presStyleCnt="4"/>
      <dgm:spPr/>
      <dgm:t>
        <a:bodyPr/>
        <a:lstStyle/>
        <a:p>
          <a:endParaRPr lang="ru-RU"/>
        </a:p>
      </dgm:t>
    </dgm:pt>
    <dgm:pt modelId="{AA2A1638-FB38-43AD-8109-B8AFD71EB463}" type="pres">
      <dgm:prSet presAssocID="{4E5B3BB7-9ACB-49D5-B61B-3EC3299C56AC}" presName="root2" presStyleCnt="0"/>
      <dgm:spPr/>
    </dgm:pt>
    <dgm:pt modelId="{6ED89E71-C724-4C81-B0E1-35CFAA554C3F}" type="pres">
      <dgm:prSet presAssocID="{4E5B3BB7-9ACB-49D5-B61B-3EC3299C56AC}" presName="LevelTwoTextNode" presStyleLbl="node2" presStyleIdx="0" presStyleCnt="4" custScaleX="1853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BB58A2-4EEB-4A01-9464-7E21192AD065}" type="pres">
      <dgm:prSet presAssocID="{4E5B3BB7-9ACB-49D5-B61B-3EC3299C56AC}" presName="level3hierChild" presStyleCnt="0"/>
      <dgm:spPr/>
    </dgm:pt>
    <dgm:pt modelId="{2A435215-26CC-4C4B-AA93-8FC938D83287}" type="pres">
      <dgm:prSet presAssocID="{93E26C37-2A52-487E-814E-9168D8954BAB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79AD2CEB-6C7B-4ABD-9E35-CE47DC6304F9}" type="pres">
      <dgm:prSet presAssocID="{93E26C37-2A52-487E-814E-9168D8954BAB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9732298-143A-427A-96E6-062B3ADC1201}" type="pres">
      <dgm:prSet presAssocID="{A1497711-4863-4E9F-A178-FDBAD1C579B7}" presName="root2" presStyleCnt="0"/>
      <dgm:spPr/>
    </dgm:pt>
    <dgm:pt modelId="{9BE6A9A4-5551-448C-807D-F6CAEF659200}" type="pres">
      <dgm:prSet presAssocID="{A1497711-4863-4E9F-A178-FDBAD1C579B7}" presName="LevelTwoTextNode" presStyleLbl="node2" presStyleIdx="1" presStyleCnt="4" custScaleX="1853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82BB5A-9132-4BB8-BF2B-7A870CF8098C}" type="pres">
      <dgm:prSet presAssocID="{A1497711-4863-4E9F-A178-FDBAD1C579B7}" presName="level3hierChild" presStyleCnt="0"/>
      <dgm:spPr/>
    </dgm:pt>
    <dgm:pt modelId="{63050E05-540A-4B81-9A71-28409D0F645C}" type="pres">
      <dgm:prSet presAssocID="{05C9A59A-F3C6-4CBC-A727-4755B40E1322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1103FD37-70BD-4277-A6A6-6B3556A967B5}" type="pres">
      <dgm:prSet presAssocID="{05C9A59A-F3C6-4CBC-A727-4755B40E1322}" presName="connTx" presStyleLbl="parChTrans1D2" presStyleIdx="2" presStyleCnt="4"/>
      <dgm:spPr/>
      <dgm:t>
        <a:bodyPr/>
        <a:lstStyle/>
        <a:p>
          <a:endParaRPr lang="ru-RU"/>
        </a:p>
      </dgm:t>
    </dgm:pt>
    <dgm:pt modelId="{0519F812-03A6-4435-A7DA-E0E9FE1B4C33}" type="pres">
      <dgm:prSet presAssocID="{F96D4414-0C83-435A-B4EB-F09487D533DF}" presName="root2" presStyleCnt="0"/>
      <dgm:spPr/>
    </dgm:pt>
    <dgm:pt modelId="{DA3DC126-138E-49E2-B0C1-BBF84347809A}" type="pres">
      <dgm:prSet presAssocID="{F96D4414-0C83-435A-B4EB-F09487D533DF}" presName="LevelTwoTextNode" presStyleLbl="node2" presStyleIdx="2" presStyleCnt="4" custScaleX="1853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B797E1-A9F0-471C-B55C-BA43A29DD36D}" type="pres">
      <dgm:prSet presAssocID="{F96D4414-0C83-435A-B4EB-F09487D533DF}" presName="level3hierChild" presStyleCnt="0"/>
      <dgm:spPr/>
    </dgm:pt>
    <dgm:pt modelId="{3D10AE09-53F5-49F4-ACDC-1EDAE7318829}" type="pres">
      <dgm:prSet presAssocID="{7257F383-4B59-48E2-9A4F-E22FE8BA669B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CDE57A56-A4B5-4FE9-8D1E-6631A3A67E48}" type="pres">
      <dgm:prSet presAssocID="{7257F383-4B59-48E2-9A4F-E22FE8BA669B}" presName="connTx" presStyleLbl="parChTrans1D2" presStyleIdx="3" presStyleCnt="4"/>
      <dgm:spPr/>
      <dgm:t>
        <a:bodyPr/>
        <a:lstStyle/>
        <a:p>
          <a:endParaRPr lang="ru-RU"/>
        </a:p>
      </dgm:t>
    </dgm:pt>
    <dgm:pt modelId="{DC6AF137-CFA7-47AE-970C-BC230343CDFB}" type="pres">
      <dgm:prSet presAssocID="{B6014B1B-B693-4585-9BFA-BC1F61D89E61}" presName="root2" presStyleCnt="0"/>
      <dgm:spPr/>
    </dgm:pt>
    <dgm:pt modelId="{56DA1B2C-5F10-4259-9FE3-9C8328FB72FF}" type="pres">
      <dgm:prSet presAssocID="{B6014B1B-B693-4585-9BFA-BC1F61D89E61}" presName="LevelTwoTextNode" presStyleLbl="node2" presStyleIdx="3" presStyleCnt="4" custScaleX="1853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C35C26-F5F7-4B61-8583-8C17E6F188D0}" type="pres">
      <dgm:prSet presAssocID="{B6014B1B-B693-4585-9BFA-BC1F61D89E61}" presName="level3hierChild" presStyleCnt="0"/>
      <dgm:spPr/>
    </dgm:pt>
  </dgm:ptLst>
  <dgm:cxnLst>
    <dgm:cxn modelId="{C7A35153-1380-4D14-B0A9-9BE7F326A2DD}" type="presOf" srcId="{7257F383-4B59-48E2-9A4F-E22FE8BA669B}" destId="{CDE57A56-A4B5-4FE9-8D1E-6631A3A67E48}" srcOrd="1" destOrd="0" presId="urn:microsoft.com/office/officeart/2005/8/layout/hierarchy2"/>
    <dgm:cxn modelId="{58CD2F79-0E0F-4C0F-AC64-CC09DB2D8EF2}" type="presOf" srcId="{03F813CF-B2C0-48C0-AA97-A83F26F2C52E}" destId="{AFE63E7D-EFD1-4C5F-BF27-10A7C007605F}" srcOrd="1" destOrd="0" presId="urn:microsoft.com/office/officeart/2005/8/layout/hierarchy2"/>
    <dgm:cxn modelId="{93DB7307-755E-4E1B-A0BA-D406FC963DB1}" srcId="{CF440DCB-68EF-4D3F-A872-FC160A1B2A14}" destId="{F96D4414-0C83-435A-B4EB-F09487D533DF}" srcOrd="2" destOrd="0" parTransId="{05C9A59A-F3C6-4CBC-A727-4755B40E1322}" sibTransId="{2AC0AACB-EBA6-4F06-AFDD-B9757E04A325}"/>
    <dgm:cxn modelId="{05171A8E-7F3E-49C4-8791-60BACD8F7F3E}" type="presOf" srcId="{A1497711-4863-4E9F-A178-FDBAD1C579B7}" destId="{9BE6A9A4-5551-448C-807D-F6CAEF659200}" srcOrd="0" destOrd="0" presId="urn:microsoft.com/office/officeart/2005/8/layout/hierarchy2"/>
    <dgm:cxn modelId="{6D9309E6-436A-4EC5-BFC7-A2413B41E07E}" type="presOf" srcId="{818BD2B8-9A2F-46EA-B7CA-A9D82D0CE068}" destId="{6A114BEC-E1D8-4308-8A90-E148542F6EEA}" srcOrd="0" destOrd="0" presId="urn:microsoft.com/office/officeart/2005/8/layout/hierarchy2"/>
    <dgm:cxn modelId="{52C919CA-170D-43BB-B2C5-71F79F46DE3E}" srcId="{818BD2B8-9A2F-46EA-B7CA-A9D82D0CE068}" destId="{C2BA9801-F4DC-4C48-AA10-C2E25543C411}" srcOrd="0" destOrd="0" parTransId="{16D30611-73F9-4347-8AF2-37338F89B0CA}" sibTransId="{CB438002-3B33-48CD-8673-6F8550FA55D9}"/>
    <dgm:cxn modelId="{A0E9ACCC-E627-4077-BB65-E751719E0C66}" srcId="{818BD2B8-9A2F-46EA-B7CA-A9D82D0CE068}" destId="{CF440DCB-68EF-4D3F-A872-FC160A1B2A14}" srcOrd="1" destOrd="0" parTransId="{65D48DCD-1323-43C8-B508-B046D777E95D}" sibTransId="{BC2B5882-C75E-4433-8743-08D58DF13181}"/>
    <dgm:cxn modelId="{803F2EDE-4AC6-493D-8CD4-799D98E20BEF}" type="presOf" srcId="{F96D4414-0C83-435A-B4EB-F09487D533DF}" destId="{DA3DC126-138E-49E2-B0C1-BBF84347809A}" srcOrd="0" destOrd="0" presId="urn:microsoft.com/office/officeart/2005/8/layout/hierarchy2"/>
    <dgm:cxn modelId="{3B9ED366-32FE-4730-8AAF-629FFA073545}" type="presOf" srcId="{93E26C37-2A52-487E-814E-9168D8954BAB}" destId="{2A435215-26CC-4C4B-AA93-8FC938D83287}" srcOrd="0" destOrd="0" presId="urn:microsoft.com/office/officeart/2005/8/layout/hierarchy2"/>
    <dgm:cxn modelId="{389F2919-7C62-4C8D-92A5-090CDF4DC9D4}" type="presOf" srcId="{05C9A59A-F3C6-4CBC-A727-4755B40E1322}" destId="{63050E05-540A-4B81-9A71-28409D0F645C}" srcOrd="0" destOrd="0" presId="urn:microsoft.com/office/officeart/2005/8/layout/hierarchy2"/>
    <dgm:cxn modelId="{393F2791-8BEF-41B5-AD03-A3CD2D44BA44}" srcId="{CF440DCB-68EF-4D3F-A872-FC160A1B2A14}" destId="{A1497711-4863-4E9F-A178-FDBAD1C579B7}" srcOrd="1" destOrd="0" parTransId="{93E26C37-2A52-487E-814E-9168D8954BAB}" sibTransId="{561555B1-110C-43AF-AF91-C809B8291B13}"/>
    <dgm:cxn modelId="{ED2CAF18-4316-4DC1-94FF-EA8348BC1832}" type="presOf" srcId="{C2BA9801-F4DC-4C48-AA10-C2E25543C411}" destId="{FDAF6C08-5588-4698-8AD9-DE672B5DAD68}" srcOrd="0" destOrd="0" presId="urn:microsoft.com/office/officeart/2005/8/layout/hierarchy2"/>
    <dgm:cxn modelId="{841B91BD-620A-475F-AF1C-E47FB5972A34}" type="presOf" srcId="{B6014B1B-B693-4585-9BFA-BC1F61D89E61}" destId="{56DA1B2C-5F10-4259-9FE3-9C8328FB72FF}" srcOrd="0" destOrd="0" presId="urn:microsoft.com/office/officeart/2005/8/layout/hierarchy2"/>
    <dgm:cxn modelId="{22E4514F-9AEE-4987-9AC3-8B728B63E0DE}" type="presOf" srcId="{CF440DCB-68EF-4D3F-A872-FC160A1B2A14}" destId="{07AAAD4E-BD5E-46D6-8679-6875737A139E}" srcOrd="0" destOrd="0" presId="urn:microsoft.com/office/officeart/2005/8/layout/hierarchy2"/>
    <dgm:cxn modelId="{B01764CE-352C-4086-B812-A69F430B8BE7}" srcId="{CF440DCB-68EF-4D3F-A872-FC160A1B2A14}" destId="{B6014B1B-B693-4585-9BFA-BC1F61D89E61}" srcOrd="3" destOrd="0" parTransId="{7257F383-4B59-48E2-9A4F-E22FE8BA669B}" sibTransId="{871E56B6-6DED-40D8-8D88-78663518D9F2}"/>
    <dgm:cxn modelId="{E972044D-34F9-4AD4-8C07-637DA3AAEC67}" type="presOf" srcId="{03F813CF-B2C0-48C0-AA97-A83F26F2C52E}" destId="{6D64E2B3-58A0-462E-8FD8-328BC2841F5A}" srcOrd="0" destOrd="0" presId="urn:microsoft.com/office/officeart/2005/8/layout/hierarchy2"/>
    <dgm:cxn modelId="{CD8B0E79-5B4E-4431-B52E-5364AE42BE88}" type="presOf" srcId="{93E26C37-2A52-487E-814E-9168D8954BAB}" destId="{79AD2CEB-6C7B-4ABD-9E35-CE47DC6304F9}" srcOrd="1" destOrd="0" presId="urn:microsoft.com/office/officeart/2005/8/layout/hierarchy2"/>
    <dgm:cxn modelId="{2433ADF0-2D3E-404F-B1B3-297674A41180}" type="presOf" srcId="{05C9A59A-F3C6-4CBC-A727-4755B40E1322}" destId="{1103FD37-70BD-4277-A6A6-6B3556A967B5}" srcOrd="1" destOrd="0" presId="urn:microsoft.com/office/officeart/2005/8/layout/hierarchy2"/>
    <dgm:cxn modelId="{F1AA4C25-2FD8-4B94-B89F-CE7C3664DB6A}" srcId="{CF440DCB-68EF-4D3F-A872-FC160A1B2A14}" destId="{4E5B3BB7-9ACB-49D5-B61B-3EC3299C56AC}" srcOrd="0" destOrd="0" parTransId="{03F813CF-B2C0-48C0-AA97-A83F26F2C52E}" sibTransId="{60E1DC15-220F-420D-BC75-8391EFA86CC5}"/>
    <dgm:cxn modelId="{365BC71B-7C0C-4B1A-A16A-FE124ADB7A8B}" type="presOf" srcId="{7257F383-4B59-48E2-9A4F-E22FE8BA669B}" destId="{3D10AE09-53F5-49F4-ACDC-1EDAE7318829}" srcOrd="0" destOrd="0" presId="urn:microsoft.com/office/officeart/2005/8/layout/hierarchy2"/>
    <dgm:cxn modelId="{DF3A48B3-52A3-465E-A3AF-75CE32BA79CD}" type="presOf" srcId="{4E5B3BB7-9ACB-49D5-B61B-3EC3299C56AC}" destId="{6ED89E71-C724-4C81-B0E1-35CFAA554C3F}" srcOrd="0" destOrd="0" presId="urn:microsoft.com/office/officeart/2005/8/layout/hierarchy2"/>
    <dgm:cxn modelId="{2C198B28-B83B-4FD1-B3EE-F5FABA1A66B2}" type="presParOf" srcId="{6A114BEC-E1D8-4308-8A90-E148542F6EEA}" destId="{F0D32358-DDD0-4E11-AFBC-FF8068E91323}" srcOrd="0" destOrd="0" presId="urn:microsoft.com/office/officeart/2005/8/layout/hierarchy2"/>
    <dgm:cxn modelId="{D8A9223B-6B26-473F-B675-20A676FD812D}" type="presParOf" srcId="{F0D32358-DDD0-4E11-AFBC-FF8068E91323}" destId="{FDAF6C08-5588-4698-8AD9-DE672B5DAD68}" srcOrd="0" destOrd="0" presId="urn:microsoft.com/office/officeart/2005/8/layout/hierarchy2"/>
    <dgm:cxn modelId="{60576744-D87A-48CE-9EAA-B34A21A225D2}" type="presParOf" srcId="{F0D32358-DDD0-4E11-AFBC-FF8068E91323}" destId="{28546FEB-2467-472F-BA0F-5BE5A7DE328F}" srcOrd="1" destOrd="0" presId="urn:microsoft.com/office/officeart/2005/8/layout/hierarchy2"/>
    <dgm:cxn modelId="{9F9B6322-660E-4B26-A441-B9D7FFF719EE}" type="presParOf" srcId="{6A114BEC-E1D8-4308-8A90-E148542F6EEA}" destId="{B984DED2-A868-442A-8189-B296ECA8519E}" srcOrd="1" destOrd="0" presId="urn:microsoft.com/office/officeart/2005/8/layout/hierarchy2"/>
    <dgm:cxn modelId="{901FE4D1-22EA-4308-9C2C-7560F3EB8B04}" type="presParOf" srcId="{B984DED2-A868-442A-8189-B296ECA8519E}" destId="{07AAAD4E-BD5E-46D6-8679-6875737A139E}" srcOrd="0" destOrd="0" presId="urn:microsoft.com/office/officeart/2005/8/layout/hierarchy2"/>
    <dgm:cxn modelId="{2FD7FD94-CD49-4E46-AED0-7CFB196446C2}" type="presParOf" srcId="{B984DED2-A868-442A-8189-B296ECA8519E}" destId="{A3D869AF-66DE-4DB7-BF05-2A2C64F86EA6}" srcOrd="1" destOrd="0" presId="urn:microsoft.com/office/officeart/2005/8/layout/hierarchy2"/>
    <dgm:cxn modelId="{FD0F4F0F-0C04-4CA9-8149-061E8E893A71}" type="presParOf" srcId="{A3D869AF-66DE-4DB7-BF05-2A2C64F86EA6}" destId="{6D64E2B3-58A0-462E-8FD8-328BC2841F5A}" srcOrd="0" destOrd="0" presId="urn:microsoft.com/office/officeart/2005/8/layout/hierarchy2"/>
    <dgm:cxn modelId="{3EF3FA95-0FE4-44FB-9F42-7DAB3DE18A81}" type="presParOf" srcId="{6D64E2B3-58A0-462E-8FD8-328BC2841F5A}" destId="{AFE63E7D-EFD1-4C5F-BF27-10A7C007605F}" srcOrd="0" destOrd="0" presId="urn:microsoft.com/office/officeart/2005/8/layout/hierarchy2"/>
    <dgm:cxn modelId="{A760BE72-C210-464F-A9BC-0C21B36D4B28}" type="presParOf" srcId="{A3D869AF-66DE-4DB7-BF05-2A2C64F86EA6}" destId="{AA2A1638-FB38-43AD-8109-B8AFD71EB463}" srcOrd="1" destOrd="0" presId="urn:microsoft.com/office/officeart/2005/8/layout/hierarchy2"/>
    <dgm:cxn modelId="{9E0A1EBF-A12E-4F85-B9AD-3194D596AC8F}" type="presParOf" srcId="{AA2A1638-FB38-43AD-8109-B8AFD71EB463}" destId="{6ED89E71-C724-4C81-B0E1-35CFAA554C3F}" srcOrd="0" destOrd="0" presId="urn:microsoft.com/office/officeart/2005/8/layout/hierarchy2"/>
    <dgm:cxn modelId="{387261ED-3FC7-4DAD-88F5-103F83956BE4}" type="presParOf" srcId="{AA2A1638-FB38-43AD-8109-B8AFD71EB463}" destId="{02BB58A2-4EEB-4A01-9464-7E21192AD065}" srcOrd="1" destOrd="0" presId="urn:microsoft.com/office/officeart/2005/8/layout/hierarchy2"/>
    <dgm:cxn modelId="{EBEAB196-1B42-4AE9-AF53-E8AB799473B6}" type="presParOf" srcId="{A3D869AF-66DE-4DB7-BF05-2A2C64F86EA6}" destId="{2A435215-26CC-4C4B-AA93-8FC938D83287}" srcOrd="2" destOrd="0" presId="urn:microsoft.com/office/officeart/2005/8/layout/hierarchy2"/>
    <dgm:cxn modelId="{4C232A0B-4123-43D5-A8C5-C0D4ABEB1C22}" type="presParOf" srcId="{2A435215-26CC-4C4B-AA93-8FC938D83287}" destId="{79AD2CEB-6C7B-4ABD-9E35-CE47DC6304F9}" srcOrd="0" destOrd="0" presId="urn:microsoft.com/office/officeart/2005/8/layout/hierarchy2"/>
    <dgm:cxn modelId="{58A0AE98-7F5B-47F8-98AB-5C748F117582}" type="presParOf" srcId="{A3D869AF-66DE-4DB7-BF05-2A2C64F86EA6}" destId="{59732298-143A-427A-96E6-062B3ADC1201}" srcOrd="3" destOrd="0" presId="urn:microsoft.com/office/officeart/2005/8/layout/hierarchy2"/>
    <dgm:cxn modelId="{8A03B220-EC1B-45D9-9ACA-D56C4F06DFB5}" type="presParOf" srcId="{59732298-143A-427A-96E6-062B3ADC1201}" destId="{9BE6A9A4-5551-448C-807D-F6CAEF659200}" srcOrd="0" destOrd="0" presId="urn:microsoft.com/office/officeart/2005/8/layout/hierarchy2"/>
    <dgm:cxn modelId="{15F4A32A-B512-42E6-9F59-595D588180C7}" type="presParOf" srcId="{59732298-143A-427A-96E6-062B3ADC1201}" destId="{8E82BB5A-9132-4BB8-BF2B-7A870CF8098C}" srcOrd="1" destOrd="0" presId="urn:microsoft.com/office/officeart/2005/8/layout/hierarchy2"/>
    <dgm:cxn modelId="{AC8BF8D8-1528-4C64-9EDE-F2B838E1247B}" type="presParOf" srcId="{A3D869AF-66DE-4DB7-BF05-2A2C64F86EA6}" destId="{63050E05-540A-4B81-9A71-28409D0F645C}" srcOrd="4" destOrd="0" presId="urn:microsoft.com/office/officeart/2005/8/layout/hierarchy2"/>
    <dgm:cxn modelId="{F9D83FCD-6275-40EA-9D74-EE69B747DD21}" type="presParOf" srcId="{63050E05-540A-4B81-9A71-28409D0F645C}" destId="{1103FD37-70BD-4277-A6A6-6B3556A967B5}" srcOrd="0" destOrd="0" presId="urn:microsoft.com/office/officeart/2005/8/layout/hierarchy2"/>
    <dgm:cxn modelId="{61AACA3A-8F2F-4E9F-B824-EA04E882535A}" type="presParOf" srcId="{A3D869AF-66DE-4DB7-BF05-2A2C64F86EA6}" destId="{0519F812-03A6-4435-A7DA-E0E9FE1B4C33}" srcOrd="5" destOrd="0" presId="urn:microsoft.com/office/officeart/2005/8/layout/hierarchy2"/>
    <dgm:cxn modelId="{6C9813F3-D9F1-42D4-A7AC-A3D54FE748CE}" type="presParOf" srcId="{0519F812-03A6-4435-A7DA-E0E9FE1B4C33}" destId="{DA3DC126-138E-49E2-B0C1-BBF84347809A}" srcOrd="0" destOrd="0" presId="urn:microsoft.com/office/officeart/2005/8/layout/hierarchy2"/>
    <dgm:cxn modelId="{ACCEFD0E-4B40-4F43-A723-A4A324CDBBA6}" type="presParOf" srcId="{0519F812-03A6-4435-A7DA-E0E9FE1B4C33}" destId="{68B797E1-A9F0-471C-B55C-BA43A29DD36D}" srcOrd="1" destOrd="0" presId="urn:microsoft.com/office/officeart/2005/8/layout/hierarchy2"/>
    <dgm:cxn modelId="{FBAD4342-347B-48A9-84C9-6FFE77079FE3}" type="presParOf" srcId="{A3D869AF-66DE-4DB7-BF05-2A2C64F86EA6}" destId="{3D10AE09-53F5-49F4-ACDC-1EDAE7318829}" srcOrd="6" destOrd="0" presId="urn:microsoft.com/office/officeart/2005/8/layout/hierarchy2"/>
    <dgm:cxn modelId="{AA86075B-3A55-448B-A5BD-12E8218266C0}" type="presParOf" srcId="{3D10AE09-53F5-49F4-ACDC-1EDAE7318829}" destId="{CDE57A56-A4B5-4FE9-8D1E-6631A3A67E48}" srcOrd="0" destOrd="0" presId="urn:microsoft.com/office/officeart/2005/8/layout/hierarchy2"/>
    <dgm:cxn modelId="{CA1AA9AC-AD93-43F0-8A30-B516C3B35952}" type="presParOf" srcId="{A3D869AF-66DE-4DB7-BF05-2A2C64F86EA6}" destId="{DC6AF137-CFA7-47AE-970C-BC230343CDFB}" srcOrd="7" destOrd="0" presId="urn:microsoft.com/office/officeart/2005/8/layout/hierarchy2"/>
    <dgm:cxn modelId="{F46DCFC6-BF63-45AB-A117-78FFA1018D4D}" type="presParOf" srcId="{DC6AF137-CFA7-47AE-970C-BC230343CDFB}" destId="{56DA1B2C-5F10-4259-9FE3-9C8328FB72FF}" srcOrd="0" destOrd="0" presId="urn:microsoft.com/office/officeart/2005/8/layout/hierarchy2"/>
    <dgm:cxn modelId="{E035D19A-9DF9-4A3C-9FA7-95FCE533F8AF}" type="presParOf" srcId="{DC6AF137-CFA7-47AE-970C-BC230343CDFB}" destId="{8EC35C26-F5F7-4B61-8583-8C17E6F188D0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2388" y="0"/>
            <a:ext cx="29527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0913" y="736600"/>
            <a:ext cx="4914900" cy="3684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665663"/>
            <a:ext cx="4999038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2913"/>
            <a:ext cx="29527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2388" y="9332913"/>
            <a:ext cx="29527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F0012879-61E4-4498-8B43-7DED6D8C3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B23085-AF77-4BE1-AB1F-59A2F01B88CE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9D18E-BB3C-4B75-821C-9780DA94C1D7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9D18E-BB3C-4B75-821C-9780DA94C1D7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BD158E-5659-45A5-A6D7-FA5175666AFB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481CB7-E625-4F2D-9AA2-D208A0DFFBC0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9D18E-BB3C-4B75-821C-9780DA94C1D7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9D18E-BB3C-4B75-821C-9780DA94C1D7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9D18E-BB3C-4B75-821C-9780DA94C1D7}" type="slidenum">
              <a:rPr lang="ru-RU" smtClean="0"/>
              <a:pPr/>
              <a:t>29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CC618-96C6-4816-B3E0-D29802204EA7}" type="slidenum">
              <a:rPr lang="ru-RU" smtClean="0"/>
              <a:pPr/>
              <a:t>30</a:t>
            </a:fld>
            <a:endParaRPr lang="ru-R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CA5256-C8C8-418A-BE0E-9F32518C30F9}" type="slidenum">
              <a:rPr lang="ru-RU" smtClean="0"/>
              <a:pPr/>
              <a:t>32</a:t>
            </a:fld>
            <a:endParaRPr 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5AFA95-8F4D-4870-A20D-00BC724EAE62}" type="slidenum">
              <a:rPr lang="ru-RU" smtClean="0"/>
              <a:pPr/>
              <a:t>33</a:t>
            </a:fld>
            <a:endParaRPr 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1F577B-97D0-4D5D-98BB-B6A8BBE19E43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5AFA95-8F4D-4870-A20D-00BC724EAE62}" type="slidenum">
              <a:rPr lang="ru-RU" smtClean="0"/>
              <a:pPr/>
              <a:t>34</a:t>
            </a:fld>
            <a:endParaRPr 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FB830B-A0D8-4306-9DD8-EC881C131A65}" type="slidenum">
              <a:rPr lang="ru-RU" smtClean="0"/>
              <a:pPr/>
              <a:t>35</a:t>
            </a:fld>
            <a:endParaRPr 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167D6B-8DA5-4FBE-9D61-B2931E4FF205}" type="slidenum">
              <a:rPr lang="ru-RU" smtClean="0"/>
              <a:pPr/>
              <a:t>45</a:t>
            </a:fld>
            <a:endParaRPr 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5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167D6B-8DA5-4FBE-9D61-B2931E4FF205}" type="slidenum">
              <a:rPr lang="ru-RU" smtClean="0"/>
              <a:pPr/>
              <a:t>46</a:t>
            </a:fld>
            <a:endParaRPr 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5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167D6B-8DA5-4FBE-9D61-B2931E4FF205}" type="slidenum">
              <a:rPr lang="ru-RU" smtClean="0"/>
              <a:pPr/>
              <a:t>47</a:t>
            </a:fld>
            <a:endParaRPr 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5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1F577B-97D0-4D5D-98BB-B6A8BBE19E43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167D6B-8DA5-4FBE-9D61-B2931E4FF205}" type="slidenum">
              <a:rPr lang="ru-RU" smtClean="0"/>
              <a:pPr/>
              <a:t>48</a:t>
            </a:fld>
            <a:endParaRPr 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5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284F96-93EA-4982-8127-886BFE6474C9}" type="slidenum">
              <a:rPr lang="ru-RU" smtClean="0"/>
              <a:pPr/>
              <a:t>49</a:t>
            </a:fld>
            <a:endParaRPr lang="ru-R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5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CA5256-C8C8-418A-BE0E-9F32518C30F9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CA5256-C8C8-418A-BE0E-9F32518C30F9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9D18E-BB3C-4B75-821C-9780DA94C1D7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9D18E-BB3C-4B75-821C-9780DA94C1D7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9D18E-BB3C-4B75-821C-9780DA94C1D7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9D18E-BB3C-4B75-821C-9780DA94C1D7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654DE-64DE-4571-A9B6-76E4E3A87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29968-FD10-4F34-AF37-6EBD2D2B0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1BFBF-D1EC-47DB-93C7-74C9D27CF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BF6DC-3B9F-47DA-97AD-5DD7EAF4B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074E5-3025-49EA-A266-C47F10D30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0AEFB-72CF-4558-9D60-2A1793449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566FC-DADE-4F79-9579-031B8932B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7FD4F-1103-405C-9CBD-1D4C1282B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2D59D-4A22-4832-B0D3-9614D7C7C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475F6-33FC-4EBF-B5F9-7185AA700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0FA71-3BF1-4D16-A967-646515935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DE18E6F-76C4-4529-AB15-1FC91AD1B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саров108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57200" y="457200"/>
            <a:ext cx="41798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 descr="саров109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583113" y="457200"/>
            <a:ext cx="417988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53391" y="3075709"/>
            <a:ext cx="6847610" cy="830997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Возбудимость 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кругленный прямоугольник 35"/>
          <p:cNvSpPr/>
          <p:nvPr/>
        </p:nvSpPr>
        <p:spPr bwMode="auto">
          <a:xfrm>
            <a:off x="0" y="1195754"/>
            <a:ext cx="9144000" cy="5662246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5129645" y="5295905"/>
            <a:ext cx="3744192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280555" y="5320150"/>
            <a:ext cx="3699163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91222" y="221240"/>
            <a:ext cx="8713787" cy="10895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0" dirty="0" smtClean="0">
                <a:solidFill>
                  <a:schemeClr val="tx1"/>
                </a:solidFill>
              </a:rPr>
              <a:t>Разность концентрации </a:t>
            </a:r>
            <a:r>
              <a:rPr lang="ru-RU" sz="2400" b="0" dirty="0">
                <a:solidFill>
                  <a:schemeClr val="tx1"/>
                </a:solidFill>
              </a:rPr>
              <a:t>ионов </a:t>
            </a:r>
            <a:r>
              <a:rPr lang="en-US" sz="2400" b="0" dirty="0">
                <a:solidFill>
                  <a:schemeClr val="tx1"/>
                </a:solidFill>
              </a:rPr>
              <a:t>K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ru-RU" sz="2400" b="0" dirty="0">
                <a:solidFill>
                  <a:schemeClr val="tx1"/>
                </a:solidFill>
              </a:rPr>
              <a:t>и </a:t>
            </a:r>
            <a:r>
              <a:rPr lang="en-US" sz="2400" b="0" dirty="0">
                <a:solidFill>
                  <a:schemeClr val="tx1"/>
                </a:solidFill>
              </a:rPr>
              <a:t>Na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ru-RU" sz="2400" b="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2400" b="0" dirty="0">
                <a:solidFill>
                  <a:schemeClr val="tx1"/>
                </a:solidFill>
              </a:rPr>
              <a:t>внутри и снаружи </a:t>
            </a:r>
            <a:r>
              <a:rPr lang="ru-RU" sz="2400" b="0" dirty="0" smtClean="0">
                <a:solidFill>
                  <a:schemeClr val="tx1"/>
                </a:solidFill>
              </a:rPr>
              <a:t>нейрона создается работой </a:t>
            </a:r>
            <a:endParaRPr lang="ru-RU" sz="2400" b="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b="0" dirty="0" err="1" smtClean="0">
                <a:solidFill>
                  <a:schemeClr val="tx1"/>
                </a:solidFill>
              </a:rPr>
              <a:t>ионного-насоса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Na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en-US" sz="2400" dirty="0">
                <a:solidFill>
                  <a:schemeClr val="tx1"/>
                </a:solidFill>
              </a:rPr>
              <a:t>-K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ru-RU" sz="2400" dirty="0">
                <a:solidFill>
                  <a:schemeClr val="tx1"/>
                </a:solidFill>
              </a:rPr>
              <a:t>-</a:t>
            </a:r>
            <a:r>
              <a:rPr lang="ru-RU" sz="2400" dirty="0" err="1">
                <a:solidFill>
                  <a:schemeClr val="tx1"/>
                </a:solidFill>
              </a:rPr>
              <a:t>АТФазы</a:t>
            </a:r>
            <a:r>
              <a:rPr lang="ru-RU" sz="2400" b="0" dirty="0">
                <a:solidFill>
                  <a:schemeClr val="tx1"/>
                </a:solidFill>
              </a:rPr>
              <a:t> (</a:t>
            </a:r>
            <a:r>
              <a:rPr lang="en-US" sz="2400" b="0" dirty="0">
                <a:solidFill>
                  <a:schemeClr val="tx1"/>
                </a:solidFill>
              </a:rPr>
              <a:t>Na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en-US" sz="2400" b="0" dirty="0">
                <a:solidFill>
                  <a:schemeClr val="tx1"/>
                </a:solidFill>
              </a:rPr>
              <a:t>-</a:t>
            </a:r>
            <a:r>
              <a:rPr lang="ru-RU" sz="2400" b="0" dirty="0">
                <a:solidFill>
                  <a:schemeClr val="tx1"/>
                </a:solidFill>
              </a:rPr>
              <a:t>К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ru-RU" sz="2400" b="0" dirty="0">
                <a:solidFill>
                  <a:schemeClr val="tx1"/>
                </a:solidFill>
              </a:rPr>
              <a:t>-насоса).</a:t>
            </a:r>
          </a:p>
        </p:txBody>
      </p:sp>
      <p:sp>
        <p:nvSpPr>
          <p:cNvPr id="7173" name="Freeform 6"/>
          <p:cNvSpPr>
            <a:spLocks/>
          </p:cNvSpPr>
          <p:nvPr/>
        </p:nvSpPr>
        <p:spPr bwMode="auto">
          <a:xfrm rot="20142110">
            <a:off x="3819310" y="4872547"/>
            <a:ext cx="604837" cy="1143000"/>
          </a:xfrm>
          <a:custGeom>
            <a:avLst/>
            <a:gdLst>
              <a:gd name="T0" fmla="*/ 267993 w 571"/>
              <a:gd name="T1" fmla="*/ 54209 h 991"/>
              <a:gd name="T2" fmla="*/ 118637 w 571"/>
              <a:gd name="T3" fmla="*/ 158013 h 991"/>
              <a:gd name="T4" fmla="*/ 70970 w 571"/>
              <a:gd name="T5" fmla="*/ 227216 h 991"/>
              <a:gd name="T6" fmla="*/ 29659 w 571"/>
              <a:gd name="T7" fmla="*/ 327560 h 991"/>
              <a:gd name="T8" fmla="*/ 20126 w 571"/>
              <a:gd name="T9" fmla="*/ 362162 h 991"/>
              <a:gd name="T10" fmla="*/ 16948 w 571"/>
              <a:gd name="T11" fmla="*/ 372542 h 991"/>
              <a:gd name="T12" fmla="*/ 7415 w 571"/>
              <a:gd name="T13" fmla="*/ 507487 h 991"/>
              <a:gd name="T14" fmla="*/ 26482 w 571"/>
              <a:gd name="T15" fmla="*/ 784299 h 991"/>
              <a:gd name="T16" fmla="*/ 83682 w 571"/>
              <a:gd name="T17" fmla="*/ 940005 h 991"/>
              <a:gd name="T18" fmla="*/ 118637 w 571"/>
              <a:gd name="T19" fmla="*/ 1016128 h 991"/>
              <a:gd name="T20" fmla="*/ 188548 w 571"/>
              <a:gd name="T21" fmla="*/ 1085331 h 991"/>
              <a:gd name="T22" fmla="*/ 341082 w 571"/>
              <a:gd name="T23" fmla="*/ 1140693 h 991"/>
              <a:gd name="T24" fmla="*/ 471371 w 571"/>
              <a:gd name="T25" fmla="*/ 1133773 h 991"/>
              <a:gd name="T26" fmla="*/ 522216 w 571"/>
              <a:gd name="T27" fmla="*/ 1113012 h 991"/>
              <a:gd name="T28" fmla="*/ 579416 w 571"/>
              <a:gd name="T29" fmla="*/ 1054190 h 991"/>
              <a:gd name="T30" fmla="*/ 592127 w 571"/>
              <a:gd name="T31" fmla="*/ 1002288 h 991"/>
              <a:gd name="T32" fmla="*/ 576238 w 571"/>
              <a:gd name="T33" fmla="*/ 829281 h 991"/>
              <a:gd name="T34" fmla="*/ 538104 w 571"/>
              <a:gd name="T35" fmla="*/ 753158 h 991"/>
              <a:gd name="T36" fmla="*/ 499971 w 571"/>
              <a:gd name="T37" fmla="*/ 604371 h 991"/>
              <a:gd name="T38" fmla="*/ 522216 w 571"/>
              <a:gd name="T39" fmla="*/ 417524 h 991"/>
              <a:gd name="T40" fmla="*/ 598482 w 571"/>
              <a:gd name="T41" fmla="*/ 268738 h 991"/>
              <a:gd name="T42" fmla="*/ 566705 w 571"/>
              <a:gd name="T43" fmla="*/ 78430 h 991"/>
              <a:gd name="T44" fmla="*/ 404638 w 571"/>
              <a:gd name="T45" fmla="*/ 9227 h 991"/>
              <a:gd name="T46" fmla="*/ 331549 w 571"/>
              <a:gd name="T47" fmla="*/ 12687 h 991"/>
              <a:gd name="T48" fmla="*/ 315660 w 571"/>
              <a:gd name="T49" fmla="*/ 19607 h 991"/>
              <a:gd name="T50" fmla="*/ 306126 w 571"/>
              <a:gd name="T51" fmla="*/ 26528 h 991"/>
              <a:gd name="T52" fmla="*/ 287060 w 571"/>
              <a:gd name="T53" fmla="*/ 33448 h 991"/>
              <a:gd name="T54" fmla="*/ 267993 w 571"/>
              <a:gd name="T55" fmla="*/ 54209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4" name="Freeform 5"/>
          <p:cNvSpPr>
            <a:spLocks/>
          </p:cNvSpPr>
          <p:nvPr/>
        </p:nvSpPr>
        <p:spPr bwMode="auto">
          <a:xfrm rot="11757925">
            <a:off x="4693227" y="4817923"/>
            <a:ext cx="604838" cy="1143000"/>
          </a:xfrm>
          <a:custGeom>
            <a:avLst/>
            <a:gdLst>
              <a:gd name="T0" fmla="*/ 267993 w 571"/>
              <a:gd name="T1" fmla="*/ 54209 h 991"/>
              <a:gd name="T2" fmla="*/ 118637 w 571"/>
              <a:gd name="T3" fmla="*/ 158013 h 991"/>
              <a:gd name="T4" fmla="*/ 70970 w 571"/>
              <a:gd name="T5" fmla="*/ 227216 h 991"/>
              <a:gd name="T6" fmla="*/ 29659 w 571"/>
              <a:gd name="T7" fmla="*/ 327560 h 991"/>
              <a:gd name="T8" fmla="*/ 20126 w 571"/>
              <a:gd name="T9" fmla="*/ 362162 h 991"/>
              <a:gd name="T10" fmla="*/ 16948 w 571"/>
              <a:gd name="T11" fmla="*/ 372542 h 991"/>
              <a:gd name="T12" fmla="*/ 7415 w 571"/>
              <a:gd name="T13" fmla="*/ 507487 h 991"/>
              <a:gd name="T14" fmla="*/ 26482 w 571"/>
              <a:gd name="T15" fmla="*/ 784299 h 991"/>
              <a:gd name="T16" fmla="*/ 83682 w 571"/>
              <a:gd name="T17" fmla="*/ 940005 h 991"/>
              <a:gd name="T18" fmla="*/ 118637 w 571"/>
              <a:gd name="T19" fmla="*/ 1016128 h 991"/>
              <a:gd name="T20" fmla="*/ 188548 w 571"/>
              <a:gd name="T21" fmla="*/ 1085331 h 991"/>
              <a:gd name="T22" fmla="*/ 341082 w 571"/>
              <a:gd name="T23" fmla="*/ 1140693 h 991"/>
              <a:gd name="T24" fmla="*/ 471371 w 571"/>
              <a:gd name="T25" fmla="*/ 1133773 h 991"/>
              <a:gd name="T26" fmla="*/ 522216 w 571"/>
              <a:gd name="T27" fmla="*/ 1113012 h 991"/>
              <a:gd name="T28" fmla="*/ 579416 w 571"/>
              <a:gd name="T29" fmla="*/ 1054190 h 991"/>
              <a:gd name="T30" fmla="*/ 592127 w 571"/>
              <a:gd name="T31" fmla="*/ 1002288 h 991"/>
              <a:gd name="T32" fmla="*/ 576238 w 571"/>
              <a:gd name="T33" fmla="*/ 829281 h 991"/>
              <a:gd name="T34" fmla="*/ 538104 w 571"/>
              <a:gd name="T35" fmla="*/ 753158 h 991"/>
              <a:gd name="T36" fmla="*/ 499971 w 571"/>
              <a:gd name="T37" fmla="*/ 604371 h 991"/>
              <a:gd name="T38" fmla="*/ 522216 w 571"/>
              <a:gd name="T39" fmla="*/ 417524 h 991"/>
              <a:gd name="T40" fmla="*/ 598482 w 571"/>
              <a:gd name="T41" fmla="*/ 268738 h 991"/>
              <a:gd name="T42" fmla="*/ 566705 w 571"/>
              <a:gd name="T43" fmla="*/ 78430 h 991"/>
              <a:gd name="T44" fmla="*/ 404638 w 571"/>
              <a:gd name="T45" fmla="*/ 9227 h 991"/>
              <a:gd name="T46" fmla="*/ 331549 w 571"/>
              <a:gd name="T47" fmla="*/ 12687 h 991"/>
              <a:gd name="T48" fmla="*/ 315660 w 571"/>
              <a:gd name="T49" fmla="*/ 19607 h 991"/>
              <a:gd name="T50" fmla="*/ 306126 w 571"/>
              <a:gd name="T51" fmla="*/ 26528 h 991"/>
              <a:gd name="T52" fmla="*/ 287060 w 571"/>
              <a:gd name="T53" fmla="*/ 33448 h 991"/>
              <a:gd name="T54" fmla="*/ 267993 w 571"/>
              <a:gd name="T55" fmla="*/ 54209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7" name="Text Box 15"/>
          <p:cNvSpPr txBox="1">
            <a:spLocks noChangeArrowheads="1"/>
          </p:cNvSpPr>
          <p:nvPr/>
        </p:nvSpPr>
        <p:spPr bwMode="auto">
          <a:xfrm>
            <a:off x="267113" y="4693469"/>
            <a:ext cx="1995487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0" dirty="0"/>
              <a:t>внутриклеточная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044548" y="6127179"/>
            <a:ext cx="531814" cy="457200"/>
            <a:chOff x="3648" y="1920"/>
            <a:chExt cx="335" cy="288"/>
          </a:xfrm>
        </p:grpSpPr>
        <p:sp>
          <p:nvSpPr>
            <p:cNvPr id="719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8" name="Text Box 29"/>
            <p:cNvSpPr txBox="1">
              <a:spLocks noChangeArrowheads="1"/>
            </p:cNvSpPr>
            <p:nvPr/>
          </p:nvSpPr>
          <p:spPr bwMode="auto">
            <a:xfrm>
              <a:off x="3652" y="1951"/>
              <a:ext cx="33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Na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  <p:cxnSp>
        <p:nvCxnSpPr>
          <p:cNvPr id="7196" name="AutoShape 31"/>
          <p:cNvCxnSpPr>
            <a:cxnSpLocks noChangeShapeType="1"/>
            <a:stCxn id="7187" idx="0"/>
            <a:endCxn id="73" idx="2"/>
          </p:cNvCxnSpPr>
          <p:nvPr/>
        </p:nvCxnSpPr>
        <p:spPr bwMode="auto">
          <a:xfrm rot="5400000" flipH="1" flipV="1">
            <a:off x="4798867" y="4213523"/>
            <a:ext cx="571502" cy="1011381"/>
          </a:xfrm>
          <a:prstGeom prst="curvedConnector2">
            <a:avLst/>
          </a:prstGeom>
          <a:noFill/>
          <a:ln w="38100">
            <a:solidFill>
              <a:srgbClr val="D60093"/>
            </a:solidFill>
            <a:prstDash val="dash"/>
            <a:round/>
            <a:headEnd/>
            <a:tailEnd type="stealth" w="med" len="med"/>
          </a:ln>
        </p:spPr>
      </p:cxn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4350328" y="5004964"/>
            <a:ext cx="457200" cy="457200"/>
            <a:chOff x="3552" y="1824"/>
            <a:chExt cx="288" cy="288"/>
          </a:xfrm>
        </p:grpSpPr>
        <p:sp>
          <p:nvSpPr>
            <p:cNvPr id="7187" name="Oval 33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8" name="Text Box 34"/>
            <p:cNvSpPr txBox="1">
              <a:spLocks noChangeArrowheads="1"/>
            </p:cNvSpPr>
            <p:nvPr/>
          </p:nvSpPr>
          <p:spPr bwMode="auto">
            <a:xfrm>
              <a:off x="3558" y="1872"/>
              <a:ext cx="26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K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7191799" y="5686497"/>
            <a:ext cx="1709738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40" name="Group 59"/>
          <p:cNvGrpSpPr>
            <a:grpSpLocks/>
          </p:cNvGrpSpPr>
          <p:nvPr/>
        </p:nvGrpSpPr>
        <p:grpSpPr bwMode="auto">
          <a:xfrm>
            <a:off x="5302827" y="3304314"/>
            <a:ext cx="457200" cy="457200"/>
            <a:chOff x="3552" y="1824"/>
            <a:chExt cx="288" cy="288"/>
          </a:xfrm>
        </p:grpSpPr>
        <p:sp>
          <p:nvSpPr>
            <p:cNvPr id="41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26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K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  <p:sp>
        <p:nvSpPr>
          <p:cNvPr id="43" name="Прямоугольник 42"/>
          <p:cNvSpPr/>
          <p:nvPr/>
        </p:nvSpPr>
        <p:spPr bwMode="auto">
          <a:xfrm>
            <a:off x="5032662" y="2320638"/>
            <a:ext cx="3744192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183572" y="2344883"/>
            <a:ext cx="3699163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Freeform 6"/>
          <p:cNvSpPr>
            <a:spLocks/>
          </p:cNvSpPr>
          <p:nvPr/>
        </p:nvSpPr>
        <p:spPr bwMode="auto">
          <a:xfrm rot="1246023">
            <a:off x="3722327" y="1897280"/>
            <a:ext cx="604837" cy="1143000"/>
          </a:xfrm>
          <a:custGeom>
            <a:avLst/>
            <a:gdLst>
              <a:gd name="T0" fmla="*/ 267993 w 571"/>
              <a:gd name="T1" fmla="*/ 54209 h 991"/>
              <a:gd name="T2" fmla="*/ 118637 w 571"/>
              <a:gd name="T3" fmla="*/ 158013 h 991"/>
              <a:gd name="T4" fmla="*/ 70970 w 571"/>
              <a:gd name="T5" fmla="*/ 227216 h 991"/>
              <a:gd name="T6" fmla="*/ 29659 w 571"/>
              <a:gd name="T7" fmla="*/ 327560 h 991"/>
              <a:gd name="T8" fmla="*/ 20126 w 571"/>
              <a:gd name="T9" fmla="*/ 362162 h 991"/>
              <a:gd name="T10" fmla="*/ 16948 w 571"/>
              <a:gd name="T11" fmla="*/ 372542 h 991"/>
              <a:gd name="T12" fmla="*/ 7415 w 571"/>
              <a:gd name="T13" fmla="*/ 507487 h 991"/>
              <a:gd name="T14" fmla="*/ 26482 w 571"/>
              <a:gd name="T15" fmla="*/ 784299 h 991"/>
              <a:gd name="T16" fmla="*/ 83682 w 571"/>
              <a:gd name="T17" fmla="*/ 940005 h 991"/>
              <a:gd name="T18" fmla="*/ 118637 w 571"/>
              <a:gd name="T19" fmla="*/ 1016128 h 991"/>
              <a:gd name="T20" fmla="*/ 188548 w 571"/>
              <a:gd name="T21" fmla="*/ 1085331 h 991"/>
              <a:gd name="T22" fmla="*/ 341082 w 571"/>
              <a:gd name="T23" fmla="*/ 1140693 h 991"/>
              <a:gd name="T24" fmla="*/ 471371 w 571"/>
              <a:gd name="T25" fmla="*/ 1133773 h 991"/>
              <a:gd name="T26" fmla="*/ 522216 w 571"/>
              <a:gd name="T27" fmla="*/ 1113012 h 991"/>
              <a:gd name="T28" fmla="*/ 579416 w 571"/>
              <a:gd name="T29" fmla="*/ 1054190 h 991"/>
              <a:gd name="T30" fmla="*/ 592127 w 571"/>
              <a:gd name="T31" fmla="*/ 1002288 h 991"/>
              <a:gd name="T32" fmla="*/ 576238 w 571"/>
              <a:gd name="T33" fmla="*/ 829281 h 991"/>
              <a:gd name="T34" fmla="*/ 538104 w 571"/>
              <a:gd name="T35" fmla="*/ 753158 h 991"/>
              <a:gd name="T36" fmla="*/ 499971 w 571"/>
              <a:gd name="T37" fmla="*/ 604371 h 991"/>
              <a:gd name="T38" fmla="*/ 522216 w 571"/>
              <a:gd name="T39" fmla="*/ 417524 h 991"/>
              <a:gd name="T40" fmla="*/ 598482 w 571"/>
              <a:gd name="T41" fmla="*/ 268738 h 991"/>
              <a:gd name="T42" fmla="*/ 566705 w 571"/>
              <a:gd name="T43" fmla="*/ 78430 h 991"/>
              <a:gd name="T44" fmla="*/ 404638 w 571"/>
              <a:gd name="T45" fmla="*/ 9227 h 991"/>
              <a:gd name="T46" fmla="*/ 331549 w 571"/>
              <a:gd name="T47" fmla="*/ 12687 h 991"/>
              <a:gd name="T48" fmla="*/ 315660 w 571"/>
              <a:gd name="T49" fmla="*/ 19607 h 991"/>
              <a:gd name="T50" fmla="*/ 306126 w 571"/>
              <a:gd name="T51" fmla="*/ 26528 h 991"/>
              <a:gd name="T52" fmla="*/ 287060 w 571"/>
              <a:gd name="T53" fmla="*/ 33448 h 991"/>
              <a:gd name="T54" fmla="*/ 267993 w 571"/>
              <a:gd name="T55" fmla="*/ 54209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" name="Freeform 5"/>
          <p:cNvSpPr>
            <a:spLocks/>
          </p:cNvSpPr>
          <p:nvPr/>
        </p:nvSpPr>
        <p:spPr bwMode="auto">
          <a:xfrm rot="9443550">
            <a:off x="4596244" y="1842656"/>
            <a:ext cx="604838" cy="1143000"/>
          </a:xfrm>
          <a:custGeom>
            <a:avLst/>
            <a:gdLst>
              <a:gd name="T0" fmla="*/ 267993 w 571"/>
              <a:gd name="T1" fmla="*/ 54209 h 991"/>
              <a:gd name="T2" fmla="*/ 118637 w 571"/>
              <a:gd name="T3" fmla="*/ 158013 h 991"/>
              <a:gd name="T4" fmla="*/ 70970 w 571"/>
              <a:gd name="T5" fmla="*/ 227216 h 991"/>
              <a:gd name="T6" fmla="*/ 29659 w 571"/>
              <a:gd name="T7" fmla="*/ 327560 h 991"/>
              <a:gd name="T8" fmla="*/ 20126 w 571"/>
              <a:gd name="T9" fmla="*/ 362162 h 991"/>
              <a:gd name="T10" fmla="*/ 16948 w 571"/>
              <a:gd name="T11" fmla="*/ 372542 h 991"/>
              <a:gd name="T12" fmla="*/ 7415 w 571"/>
              <a:gd name="T13" fmla="*/ 507487 h 991"/>
              <a:gd name="T14" fmla="*/ 26482 w 571"/>
              <a:gd name="T15" fmla="*/ 784299 h 991"/>
              <a:gd name="T16" fmla="*/ 83682 w 571"/>
              <a:gd name="T17" fmla="*/ 940005 h 991"/>
              <a:gd name="T18" fmla="*/ 118637 w 571"/>
              <a:gd name="T19" fmla="*/ 1016128 h 991"/>
              <a:gd name="T20" fmla="*/ 188548 w 571"/>
              <a:gd name="T21" fmla="*/ 1085331 h 991"/>
              <a:gd name="T22" fmla="*/ 341082 w 571"/>
              <a:gd name="T23" fmla="*/ 1140693 h 991"/>
              <a:gd name="T24" fmla="*/ 471371 w 571"/>
              <a:gd name="T25" fmla="*/ 1133773 h 991"/>
              <a:gd name="T26" fmla="*/ 522216 w 571"/>
              <a:gd name="T27" fmla="*/ 1113012 h 991"/>
              <a:gd name="T28" fmla="*/ 579416 w 571"/>
              <a:gd name="T29" fmla="*/ 1054190 h 991"/>
              <a:gd name="T30" fmla="*/ 592127 w 571"/>
              <a:gd name="T31" fmla="*/ 1002288 h 991"/>
              <a:gd name="T32" fmla="*/ 576238 w 571"/>
              <a:gd name="T33" fmla="*/ 829281 h 991"/>
              <a:gd name="T34" fmla="*/ 538104 w 571"/>
              <a:gd name="T35" fmla="*/ 753158 h 991"/>
              <a:gd name="T36" fmla="*/ 499971 w 571"/>
              <a:gd name="T37" fmla="*/ 604371 h 991"/>
              <a:gd name="T38" fmla="*/ 522216 w 571"/>
              <a:gd name="T39" fmla="*/ 417524 h 991"/>
              <a:gd name="T40" fmla="*/ 598482 w 571"/>
              <a:gd name="T41" fmla="*/ 268738 h 991"/>
              <a:gd name="T42" fmla="*/ 566705 w 571"/>
              <a:gd name="T43" fmla="*/ 78430 h 991"/>
              <a:gd name="T44" fmla="*/ 404638 w 571"/>
              <a:gd name="T45" fmla="*/ 9227 h 991"/>
              <a:gd name="T46" fmla="*/ 331549 w 571"/>
              <a:gd name="T47" fmla="*/ 12687 h 991"/>
              <a:gd name="T48" fmla="*/ 315660 w 571"/>
              <a:gd name="T49" fmla="*/ 19607 h 991"/>
              <a:gd name="T50" fmla="*/ 306126 w 571"/>
              <a:gd name="T51" fmla="*/ 26528 h 991"/>
              <a:gd name="T52" fmla="*/ 287060 w 571"/>
              <a:gd name="T53" fmla="*/ 33448 h 991"/>
              <a:gd name="T54" fmla="*/ 267993 w 571"/>
              <a:gd name="T55" fmla="*/ 54209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158406" y="1683032"/>
            <a:ext cx="1995487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внутриклеточная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48" name="Group 24"/>
          <p:cNvGrpSpPr>
            <a:grpSpLocks/>
          </p:cNvGrpSpPr>
          <p:nvPr/>
        </p:nvGrpSpPr>
        <p:grpSpPr bwMode="auto">
          <a:xfrm>
            <a:off x="2957523" y="3314702"/>
            <a:ext cx="525464" cy="457200"/>
            <a:chOff x="3644" y="1920"/>
            <a:chExt cx="331" cy="288"/>
          </a:xfrm>
        </p:grpSpPr>
        <p:sp>
          <p:nvSpPr>
            <p:cNvPr id="49" name="Oval 25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Text Box 26"/>
            <p:cNvSpPr txBox="1">
              <a:spLocks noChangeArrowheads="1"/>
            </p:cNvSpPr>
            <p:nvPr/>
          </p:nvSpPr>
          <p:spPr bwMode="auto">
            <a:xfrm>
              <a:off x="3644" y="1951"/>
              <a:ext cx="33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Na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  <p:cxnSp>
        <p:nvCxnSpPr>
          <p:cNvPr id="61" name="AutoShape 31"/>
          <p:cNvCxnSpPr>
            <a:cxnSpLocks noChangeShapeType="1"/>
            <a:stCxn id="42" idx="1"/>
            <a:endCxn id="67" idx="4"/>
          </p:cNvCxnSpPr>
          <p:nvPr/>
        </p:nvCxnSpPr>
        <p:spPr bwMode="auto">
          <a:xfrm rot="10800000">
            <a:off x="4488872" y="2833261"/>
            <a:ext cx="823480" cy="716531"/>
          </a:xfrm>
          <a:prstGeom prst="curvedConnector2">
            <a:avLst/>
          </a:prstGeom>
          <a:noFill/>
          <a:ln w="38100">
            <a:solidFill>
              <a:srgbClr val="D60093"/>
            </a:solidFill>
            <a:prstDash val="dash"/>
            <a:round/>
            <a:headEnd/>
            <a:tailEnd type="stealth" w="med" len="med"/>
          </a:ln>
        </p:spPr>
      </p:cxnSp>
      <p:sp>
        <p:nvSpPr>
          <p:cNvPr id="65" name="Text Box 39"/>
          <p:cNvSpPr txBox="1">
            <a:spLocks noChangeArrowheads="1"/>
          </p:cNvSpPr>
          <p:nvPr/>
        </p:nvSpPr>
        <p:spPr bwMode="auto">
          <a:xfrm>
            <a:off x="7098012" y="2702171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66" name="Group 59"/>
          <p:cNvGrpSpPr>
            <a:grpSpLocks/>
          </p:cNvGrpSpPr>
          <p:nvPr/>
        </p:nvGrpSpPr>
        <p:grpSpPr bwMode="auto">
          <a:xfrm>
            <a:off x="4260272" y="2376060"/>
            <a:ext cx="457200" cy="457200"/>
            <a:chOff x="3552" y="1824"/>
            <a:chExt cx="288" cy="288"/>
          </a:xfrm>
        </p:grpSpPr>
        <p:sp>
          <p:nvSpPr>
            <p:cNvPr id="67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26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K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  <p:grpSp>
        <p:nvGrpSpPr>
          <p:cNvPr id="72" name="Group 59"/>
          <p:cNvGrpSpPr>
            <a:grpSpLocks/>
          </p:cNvGrpSpPr>
          <p:nvPr/>
        </p:nvGrpSpPr>
        <p:grpSpPr bwMode="auto">
          <a:xfrm>
            <a:off x="5590309" y="4204862"/>
            <a:ext cx="457200" cy="457200"/>
            <a:chOff x="3552" y="1824"/>
            <a:chExt cx="288" cy="288"/>
          </a:xfrm>
        </p:grpSpPr>
        <p:sp>
          <p:nvSpPr>
            <p:cNvPr id="73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26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K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  <p:bldP spid="34" grpId="0" animBg="1"/>
      <p:bldP spid="7173" grpId="0" animBg="1"/>
      <p:bldP spid="7174" grpId="0" animBg="1"/>
      <p:bldP spid="7177" grpId="0" animBg="1"/>
      <p:bldP spid="33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602671" y="822471"/>
            <a:ext cx="8011390" cy="491826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результате работы </a:t>
            </a:r>
            <a:r>
              <a:rPr lang="en-US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</a:t>
            </a:r>
            <a:r>
              <a:rPr lang="en-US" sz="3200" baseline="30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r>
              <a:rPr lang="en-US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-K</a:t>
            </a:r>
            <a:r>
              <a:rPr lang="en-US" sz="3200" baseline="30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</a:t>
            </a:r>
            <a:r>
              <a:rPr lang="ru-RU" sz="3200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АТФазы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320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32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нейроне оказывается </a:t>
            </a:r>
          </a:p>
          <a:p>
            <a:pPr>
              <a:lnSpc>
                <a:spcPct val="80000"/>
              </a:lnSpc>
            </a:pP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примерно в 10 раз меньше </a:t>
            </a:r>
            <a:r>
              <a:rPr lang="en-US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</a:t>
            </a:r>
            <a:r>
              <a:rPr lang="en-US" sz="3200" baseline="30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320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32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30 раз больше К</a:t>
            </a:r>
            <a:r>
              <a:rPr lang="en-US" sz="3200" baseline="30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endParaRPr lang="ru-RU" sz="320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32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чем 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</a:t>
            </a:r>
            <a:r>
              <a:rPr lang="ru-RU" sz="32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межклеточной 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среде.</a:t>
            </a:r>
          </a:p>
          <a:p>
            <a:pPr>
              <a:lnSpc>
                <a:spcPct val="250000"/>
              </a:lnSpc>
            </a:pPr>
            <a:r>
              <a:rPr lang="ru-RU" sz="32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</a:t>
            </a:r>
            <a:r>
              <a:rPr lang="en-US" sz="3200" baseline="30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r>
              <a:rPr lang="en-US" sz="3200" baseline="-14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out</a:t>
            </a:r>
            <a:r>
              <a:rPr lang="en-US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: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К</a:t>
            </a:r>
            <a:r>
              <a:rPr lang="en-US" sz="3200" baseline="30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r>
              <a:rPr lang="en-US" sz="3200" baseline="-14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= 1 : </a:t>
            </a:r>
            <a:r>
              <a:rPr lang="en-US" sz="32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30</a:t>
            </a:r>
            <a:endParaRPr lang="ru-RU" sz="320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250000"/>
              </a:lnSpc>
            </a:pPr>
            <a:r>
              <a:rPr lang="en-US" sz="3200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</a:t>
            </a:r>
            <a:r>
              <a:rPr lang="en-US" sz="3200" baseline="30000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r>
              <a:rPr lang="en-US" sz="3200" baseline="-14000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out</a:t>
            </a:r>
            <a:r>
              <a:rPr lang="en-US" sz="32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</a:t>
            </a:r>
            <a:r>
              <a:rPr lang="en-US" sz="3200" baseline="30000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r>
              <a:rPr lang="en-US" sz="3200" baseline="-14000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= 10 : 1</a:t>
            </a:r>
            <a:endParaRPr lang="ru-RU" sz="32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 	</a:t>
            </a:r>
            <a:endParaRPr lang="ru-RU" sz="32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54628" y="174172"/>
            <a:ext cx="5910943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dirty="0" smtClean="0">
                <a:ln w="50800"/>
                <a:solidFill>
                  <a:srgbClr val="FF0066"/>
                </a:solidFill>
              </a:rPr>
              <a:t>Классификация ионных каналов</a:t>
            </a:r>
            <a:endParaRPr lang="ru-RU" sz="4000" dirty="0">
              <a:ln w="50800"/>
              <a:solidFill>
                <a:srgbClr val="FF0066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1600200"/>
          <a:ext cx="9143999" cy="5040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Скругленный прямоугольник 175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pSp>
        <p:nvGrpSpPr>
          <p:cNvPr id="157" name="Группа 156"/>
          <p:cNvGrpSpPr/>
          <p:nvPr/>
        </p:nvGrpSpPr>
        <p:grpSpPr>
          <a:xfrm>
            <a:off x="1578422" y="1992086"/>
            <a:ext cx="5943613" cy="3207658"/>
            <a:chOff x="1709054" y="1992086"/>
            <a:chExt cx="5943613" cy="3207658"/>
          </a:xfrm>
        </p:grpSpPr>
        <p:grpSp>
          <p:nvGrpSpPr>
            <p:cNvPr id="3" name="Группа 119"/>
            <p:cNvGrpSpPr/>
            <p:nvPr/>
          </p:nvGrpSpPr>
          <p:grpSpPr>
            <a:xfrm>
              <a:off x="1709054" y="2601686"/>
              <a:ext cx="5943613" cy="2068275"/>
              <a:chOff x="283026" y="925286"/>
              <a:chExt cx="5943613" cy="2068275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283027" y="925286"/>
                <a:ext cx="337457" cy="1001486"/>
                <a:chOff x="1143000" y="1143000"/>
                <a:chExt cx="337457" cy="1001486"/>
              </a:xfrm>
            </p:grpSpPr>
            <p:sp>
              <p:nvSpPr>
                <p:cNvPr id="4" name="Овал 3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" name="Полилиния 4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" name="Полилиния 5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8" name="Группа 7"/>
              <p:cNvGrpSpPr/>
              <p:nvPr/>
            </p:nvGrpSpPr>
            <p:grpSpPr>
              <a:xfrm>
                <a:off x="620484" y="936171"/>
                <a:ext cx="337457" cy="1001486"/>
                <a:chOff x="1143000" y="1143000"/>
                <a:chExt cx="337457" cy="1001486"/>
              </a:xfrm>
            </p:grpSpPr>
            <p:sp>
              <p:nvSpPr>
                <p:cNvPr id="9" name="Овал 8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" name="Полилиния 9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" name="Полилиния 10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" name="Группа 11"/>
              <p:cNvGrpSpPr/>
              <p:nvPr/>
            </p:nvGrpSpPr>
            <p:grpSpPr>
              <a:xfrm>
                <a:off x="957941" y="936172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3" name="Овал 12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" name="Полилиния 13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" name="Полилиния 14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6" name="Группа 15"/>
              <p:cNvGrpSpPr/>
              <p:nvPr/>
            </p:nvGrpSpPr>
            <p:grpSpPr>
              <a:xfrm>
                <a:off x="1306284" y="947057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7" name="Овал 16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0" name="Группа 19"/>
              <p:cNvGrpSpPr/>
              <p:nvPr/>
            </p:nvGrpSpPr>
            <p:grpSpPr>
              <a:xfrm>
                <a:off x="2884725" y="957943"/>
                <a:ext cx="337457" cy="1001486"/>
                <a:chOff x="1143000" y="1143000"/>
                <a:chExt cx="337457" cy="1001486"/>
              </a:xfrm>
            </p:grpSpPr>
            <p:sp>
              <p:nvSpPr>
                <p:cNvPr id="21" name="Овал 20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" name="Полилиния 21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" name="Полилиния 22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4" name="Группа 23"/>
              <p:cNvGrpSpPr/>
              <p:nvPr/>
            </p:nvGrpSpPr>
            <p:grpSpPr>
              <a:xfrm>
                <a:off x="3222181" y="957943"/>
                <a:ext cx="337457" cy="1001486"/>
                <a:chOff x="1143000" y="1143000"/>
                <a:chExt cx="337457" cy="1001486"/>
              </a:xfrm>
            </p:grpSpPr>
            <p:sp>
              <p:nvSpPr>
                <p:cNvPr id="25" name="Овал 24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" name="Полилиния 25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" name="Полилиния 26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8" name="Группа 27"/>
              <p:cNvGrpSpPr/>
              <p:nvPr/>
            </p:nvGrpSpPr>
            <p:grpSpPr>
              <a:xfrm>
                <a:off x="3548753" y="947058"/>
                <a:ext cx="337457" cy="1001486"/>
                <a:chOff x="1143000" y="1143000"/>
                <a:chExt cx="337457" cy="1001486"/>
              </a:xfrm>
            </p:grpSpPr>
            <p:sp>
              <p:nvSpPr>
                <p:cNvPr id="29" name="Овал 28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" name="Полилиния 29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" name="Полилиния 30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2" name="Группа 31"/>
              <p:cNvGrpSpPr/>
              <p:nvPr/>
            </p:nvGrpSpPr>
            <p:grpSpPr>
              <a:xfrm>
                <a:off x="3886210" y="947057"/>
                <a:ext cx="337457" cy="1001486"/>
                <a:chOff x="1143000" y="1143000"/>
                <a:chExt cx="337457" cy="1001486"/>
              </a:xfrm>
            </p:grpSpPr>
            <p:sp>
              <p:nvSpPr>
                <p:cNvPr id="33" name="Овал 32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" name="Полилиния 33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" name="Полилиния 34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6" name="Группа 35"/>
              <p:cNvGrpSpPr/>
              <p:nvPr/>
            </p:nvGrpSpPr>
            <p:grpSpPr>
              <a:xfrm>
                <a:off x="4234553" y="947056"/>
                <a:ext cx="337457" cy="1001486"/>
                <a:chOff x="1143000" y="1143000"/>
                <a:chExt cx="337457" cy="1001486"/>
              </a:xfrm>
            </p:grpSpPr>
            <p:sp>
              <p:nvSpPr>
                <p:cNvPr id="37" name="Овал 36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" name="Полилиния 37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" name="Полилиния 38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40" name="Группа 39"/>
              <p:cNvGrpSpPr/>
              <p:nvPr/>
            </p:nvGrpSpPr>
            <p:grpSpPr>
              <a:xfrm>
                <a:off x="4898582" y="936171"/>
                <a:ext cx="337457" cy="1001486"/>
                <a:chOff x="1143000" y="1143000"/>
                <a:chExt cx="337457" cy="1001486"/>
              </a:xfrm>
            </p:grpSpPr>
            <p:sp>
              <p:nvSpPr>
                <p:cNvPr id="41" name="Овал 40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" name="Полилиния 41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3" name="Полилиния 42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44" name="Группа 43"/>
              <p:cNvGrpSpPr/>
              <p:nvPr/>
            </p:nvGrpSpPr>
            <p:grpSpPr>
              <a:xfrm>
                <a:off x="4572010" y="947057"/>
                <a:ext cx="337457" cy="1001486"/>
                <a:chOff x="1143000" y="1143000"/>
                <a:chExt cx="337457" cy="1001486"/>
              </a:xfrm>
            </p:grpSpPr>
            <p:sp>
              <p:nvSpPr>
                <p:cNvPr id="45" name="Овал 44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6" name="Полилиния 45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7" name="Полилиния 46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48" name="Группа 47"/>
              <p:cNvGrpSpPr/>
              <p:nvPr/>
            </p:nvGrpSpPr>
            <p:grpSpPr>
              <a:xfrm>
                <a:off x="5225153" y="947056"/>
                <a:ext cx="337457" cy="1001486"/>
                <a:chOff x="1143000" y="1143000"/>
                <a:chExt cx="337457" cy="1001486"/>
              </a:xfrm>
            </p:grpSpPr>
            <p:sp>
              <p:nvSpPr>
                <p:cNvPr id="49" name="Овал 48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0" name="Полилиния 49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1" name="Полилиния 50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52" name="Группа 51"/>
              <p:cNvGrpSpPr/>
              <p:nvPr/>
            </p:nvGrpSpPr>
            <p:grpSpPr>
              <a:xfrm>
                <a:off x="5551725" y="968828"/>
                <a:ext cx="337457" cy="1001486"/>
                <a:chOff x="1143000" y="1143000"/>
                <a:chExt cx="337457" cy="1001486"/>
              </a:xfrm>
            </p:grpSpPr>
            <p:sp>
              <p:nvSpPr>
                <p:cNvPr id="53" name="Овал 52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4" name="Полилиния 53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Полилиния 54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56" name="Группа 55"/>
              <p:cNvGrpSpPr/>
              <p:nvPr/>
            </p:nvGrpSpPr>
            <p:grpSpPr>
              <a:xfrm>
                <a:off x="5889182" y="968828"/>
                <a:ext cx="337457" cy="1001486"/>
                <a:chOff x="1143000" y="1143000"/>
                <a:chExt cx="337457" cy="1001486"/>
              </a:xfrm>
            </p:grpSpPr>
            <p:sp>
              <p:nvSpPr>
                <p:cNvPr id="57" name="Овал 56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8" name="Полилиния 57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9" name="Полилиния 58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0" name="Группа 6"/>
              <p:cNvGrpSpPr/>
              <p:nvPr/>
            </p:nvGrpSpPr>
            <p:grpSpPr>
              <a:xfrm flipV="1">
                <a:off x="283026" y="1992075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17" name="Овал 3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8" name="Полилиния 4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9" name="Полилиния 5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1" name="Группа 7"/>
              <p:cNvGrpSpPr/>
              <p:nvPr/>
            </p:nvGrpSpPr>
            <p:grpSpPr>
              <a:xfrm flipV="1">
                <a:off x="620483" y="1981190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14" name="Овал 8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5" name="Полилиния 9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6" name="Полилиния 10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2" name="Группа 11"/>
              <p:cNvGrpSpPr/>
              <p:nvPr/>
            </p:nvGrpSpPr>
            <p:grpSpPr>
              <a:xfrm flipV="1">
                <a:off x="957940" y="1981189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11" name="Овал 12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" name="Полилиния 13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3" name="Полилиния 14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3" name="Группа 15"/>
              <p:cNvGrpSpPr/>
              <p:nvPr/>
            </p:nvGrpSpPr>
            <p:grpSpPr>
              <a:xfrm flipV="1">
                <a:off x="1306283" y="1970304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08" name="Овал 107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9" name="Полилиния 108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0" name="Полилиния 109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4" name="Группа 19"/>
              <p:cNvGrpSpPr/>
              <p:nvPr/>
            </p:nvGrpSpPr>
            <p:grpSpPr>
              <a:xfrm flipV="1">
                <a:off x="2884724" y="1959418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05" name="Овал 104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6" name="Полилиния 105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7" name="Полилиния 106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5" name="Группа 23"/>
              <p:cNvGrpSpPr/>
              <p:nvPr/>
            </p:nvGrpSpPr>
            <p:grpSpPr>
              <a:xfrm flipV="1">
                <a:off x="3222180" y="1959418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02" name="Овал 101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3" name="Полилиния 102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4" name="Полилиния 103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6" name="Группа 27"/>
              <p:cNvGrpSpPr/>
              <p:nvPr/>
            </p:nvGrpSpPr>
            <p:grpSpPr>
              <a:xfrm flipV="1">
                <a:off x="3548752" y="1970303"/>
                <a:ext cx="337457" cy="1001486"/>
                <a:chOff x="1143000" y="1143000"/>
                <a:chExt cx="337457" cy="1001486"/>
              </a:xfrm>
            </p:grpSpPr>
            <p:sp>
              <p:nvSpPr>
                <p:cNvPr id="99" name="Овал 98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0" name="Полилиния 99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1" name="Полилиния 100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7" name="Группа 31"/>
              <p:cNvGrpSpPr/>
              <p:nvPr/>
            </p:nvGrpSpPr>
            <p:grpSpPr>
              <a:xfrm flipV="1">
                <a:off x="3886209" y="1970304"/>
                <a:ext cx="337457" cy="1001486"/>
                <a:chOff x="1143000" y="1143000"/>
                <a:chExt cx="337457" cy="1001486"/>
              </a:xfrm>
            </p:grpSpPr>
            <p:sp>
              <p:nvSpPr>
                <p:cNvPr id="96" name="Овал 95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7" name="Полилиния 96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8" name="Полилиния 97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8" name="Группа 35"/>
              <p:cNvGrpSpPr/>
              <p:nvPr/>
            </p:nvGrpSpPr>
            <p:grpSpPr>
              <a:xfrm flipV="1">
                <a:off x="4234552" y="1970305"/>
                <a:ext cx="337457" cy="1001486"/>
                <a:chOff x="1143000" y="1143000"/>
                <a:chExt cx="337457" cy="1001486"/>
              </a:xfrm>
            </p:grpSpPr>
            <p:sp>
              <p:nvSpPr>
                <p:cNvPr id="93" name="Овал 92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Полилиния 93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5" name="Полилиния 94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9" name="Группа 39"/>
              <p:cNvGrpSpPr/>
              <p:nvPr/>
            </p:nvGrpSpPr>
            <p:grpSpPr>
              <a:xfrm flipV="1">
                <a:off x="4898581" y="1981190"/>
                <a:ext cx="337457" cy="1001486"/>
                <a:chOff x="1143000" y="1143000"/>
                <a:chExt cx="337457" cy="1001486"/>
              </a:xfrm>
            </p:grpSpPr>
            <p:sp>
              <p:nvSpPr>
                <p:cNvPr id="90" name="Овал 89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Полилиния 90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2" name="Полилиния 91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0" name="Группа 43"/>
              <p:cNvGrpSpPr/>
              <p:nvPr/>
            </p:nvGrpSpPr>
            <p:grpSpPr>
              <a:xfrm flipV="1">
                <a:off x="4572009" y="1970304"/>
                <a:ext cx="337457" cy="1001486"/>
                <a:chOff x="1143000" y="1143000"/>
                <a:chExt cx="337457" cy="1001486"/>
              </a:xfrm>
            </p:grpSpPr>
            <p:sp>
              <p:nvSpPr>
                <p:cNvPr id="87" name="Овал 86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8" name="Полилиния 87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9" name="Полилиния 88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1" name="Группа 47"/>
              <p:cNvGrpSpPr/>
              <p:nvPr/>
            </p:nvGrpSpPr>
            <p:grpSpPr>
              <a:xfrm flipV="1">
                <a:off x="5225152" y="1970305"/>
                <a:ext cx="337457" cy="1001486"/>
                <a:chOff x="1143000" y="1143000"/>
                <a:chExt cx="337457" cy="1001486"/>
              </a:xfrm>
            </p:grpSpPr>
            <p:sp>
              <p:nvSpPr>
                <p:cNvPr id="84" name="Овал 83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5" name="Полилиния 84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6" name="Полилиния 85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2" name="Группа 51"/>
              <p:cNvGrpSpPr/>
              <p:nvPr/>
            </p:nvGrpSpPr>
            <p:grpSpPr>
              <a:xfrm flipV="1">
                <a:off x="5551724" y="1948533"/>
                <a:ext cx="337457" cy="1001486"/>
                <a:chOff x="1143000" y="1143000"/>
                <a:chExt cx="337457" cy="1001486"/>
              </a:xfrm>
            </p:grpSpPr>
            <p:sp>
              <p:nvSpPr>
                <p:cNvPr id="81" name="Овал 80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2" name="Полилиния 81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3" name="Полилиния 82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3" name="Группа 55"/>
              <p:cNvGrpSpPr/>
              <p:nvPr/>
            </p:nvGrpSpPr>
            <p:grpSpPr>
              <a:xfrm flipV="1">
                <a:off x="5889181" y="1948533"/>
                <a:ext cx="337457" cy="1001486"/>
                <a:chOff x="1143000" y="1143000"/>
                <a:chExt cx="337457" cy="1001486"/>
              </a:xfrm>
            </p:grpSpPr>
            <p:sp>
              <p:nvSpPr>
                <p:cNvPr id="78" name="Овал 77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9" name="Полилиния 78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0" name="Полилиния 79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21" name="Скругленный прямоугольник 120"/>
            <p:cNvSpPr/>
            <p:nvPr/>
          </p:nvSpPr>
          <p:spPr bwMode="auto">
            <a:xfrm>
              <a:off x="2982685" y="2416629"/>
              <a:ext cx="478971" cy="239485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Скругленный прямоугольник 121"/>
            <p:cNvSpPr/>
            <p:nvPr/>
          </p:nvSpPr>
          <p:spPr bwMode="auto">
            <a:xfrm>
              <a:off x="3929743" y="2416628"/>
              <a:ext cx="478971" cy="239485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74" name="Группа 134"/>
            <p:cNvGrpSpPr/>
            <p:nvPr/>
          </p:nvGrpSpPr>
          <p:grpSpPr>
            <a:xfrm>
              <a:off x="5921827" y="2024743"/>
              <a:ext cx="653142" cy="751114"/>
              <a:chOff x="3548743" y="283028"/>
              <a:chExt cx="653142" cy="751114"/>
            </a:xfrm>
          </p:grpSpPr>
          <p:sp>
            <p:nvSpPr>
              <p:cNvPr id="123" name="Овал 122"/>
              <p:cNvSpPr/>
              <p:nvPr/>
            </p:nvSpPr>
            <p:spPr bwMode="auto">
              <a:xfrm>
                <a:off x="3875315" y="761999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4" name="Овал 123"/>
              <p:cNvSpPr/>
              <p:nvPr/>
            </p:nvSpPr>
            <p:spPr bwMode="auto">
              <a:xfrm>
                <a:off x="3886201" y="881742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5" name="Овал 124"/>
              <p:cNvSpPr/>
              <p:nvPr/>
            </p:nvSpPr>
            <p:spPr bwMode="auto">
              <a:xfrm>
                <a:off x="3777343" y="7075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6" name="Овал 125"/>
              <p:cNvSpPr/>
              <p:nvPr/>
            </p:nvSpPr>
            <p:spPr bwMode="auto">
              <a:xfrm>
                <a:off x="3842657" y="576943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7" name="Овал 126"/>
              <p:cNvSpPr/>
              <p:nvPr/>
            </p:nvSpPr>
            <p:spPr bwMode="auto">
              <a:xfrm>
                <a:off x="3722915" y="5551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8" name="Овал 127"/>
              <p:cNvSpPr/>
              <p:nvPr/>
            </p:nvSpPr>
            <p:spPr bwMode="auto">
              <a:xfrm>
                <a:off x="3657600" y="620486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9" name="Овал 128"/>
              <p:cNvSpPr/>
              <p:nvPr/>
            </p:nvSpPr>
            <p:spPr bwMode="auto">
              <a:xfrm>
                <a:off x="3548743" y="620485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0" name="Овал 129"/>
              <p:cNvSpPr/>
              <p:nvPr/>
            </p:nvSpPr>
            <p:spPr bwMode="auto">
              <a:xfrm>
                <a:off x="3929743" y="4789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1" name="Овал 130"/>
              <p:cNvSpPr/>
              <p:nvPr/>
            </p:nvSpPr>
            <p:spPr bwMode="auto">
              <a:xfrm>
                <a:off x="4060371" y="511629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2" name="Овал 131"/>
              <p:cNvSpPr/>
              <p:nvPr/>
            </p:nvSpPr>
            <p:spPr bwMode="auto">
              <a:xfrm>
                <a:off x="3712028" y="4789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3" name="Овал 132"/>
              <p:cNvSpPr/>
              <p:nvPr/>
            </p:nvSpPr>
            <p:spPr bwMode="auto">
              <a:xfrm>
                <a:off x="3690257" y="370114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4" name="Овал 133"/>
              <p:cNvSpPr/>
              <p:nvPr/>
            </p:nvSpPr>
            <p:spPr bwMode="auto">
              <a:xfrm>
                <a:off x="3614057" y="283028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36" name="Овал 135"/>
            <p:cNvSpPr/>
            <p:nvPr/>
          </p:nvSpPr>
          <p:spPr bwMode="auto">
            <a:xfrm>
              <a:off x="7010400" y="2275114"/>
              <a:ext cx="283028" cy="6531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75" name="Группа 136"/>
            <p:cNvGrpSpPr/>
            <p:nvPr/>
          </p:nvGrpSpPr>
          <p:grpSpPr>
            <a:xfrm flipH="1">
              <a:off x="1828799" y="1992086"/>
              <a:ext cx="653142" cy="751114"/>
              <a:chOff x="3548743" y="283028"/>
              <a:chExt cx="653142" cy="751114"/>
            </a:xfrm>
          </p:grpSpPr>
          <p:sp>
            <p:nvSpPr>
              <p:cNvPr id="138" name="Овал 137"/>
              <p:cNvSpPr/>
              <p:nvPr/>
            </p:nvSpPr>
            <p:spPr bwMode="auto">
              <a:xfrm>
                <a:off x="3875315" y="761999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9" name="Овал 138"/>
              <p:cNvSpPr/>
              <p:nvPr/>
            </p:nvSpPr>
            <p:spPr bwMode="auto">
              <a:xfrm>
                <a:off x="3886201" y="881742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0" name="Овал 139"/>
              <p:cNvSpPr/>
              <p:nvPr/>
            </p:nvSpPr>
            <p:spPr bwMode="auto">
              <a:xfrm>
                <a:off x="3777343" y="7075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1" name="Овал 140"/>
              <p:cNvSpPr/>
              <p:nvPr/>
            </p:nvSpPr>
            <p:spPr bwMode="auto">
              <a:xfrm>
                <a:off x="3842657" y="576943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2" name="Овал 141"/>
              <p:cNvSpPr/>
              <p:nvPr/>
            </p:nvSpPr>
            <p:spPr bwMode="auto">
              <a:xfrm>
                <a:off x="3722915" y="5551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3" name="Овал 142"/>
              <p:cNvSpPr/>
              <p:nvPr/>
            </p:nvSpPr>
            <p:spPr bwMode="auto">
              <a:xfrm>
                <a:off x="3657600" y="620486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4" name="Овал 143"/>
              <p:cNvSpPr/>
              <p:nvPr/>
            </p:nvSpPr>
            <p:spPr bwMode="auto">
              <a:xfrm>
                <a:off x="3548743" y="620485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5" name="Овал 144"/>
              <p:cNvSpPr/>
              <p:nvPr/>
            </p:nvSpPr>
            <p:spPr bwMode="auto">
              <a:xfrm>
                <a:off x="3929743" y="4789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6" name="Овал 145"/>
              <p:cNvSpPr/>
              <p:nvPr/>
            </p:nvSpPr>
            <p:spPr bwMode="auto">
              <a:xfrm>
                <a:off x="4060371" y="511629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7" name="Овал 146"/>
              <p:cNvSpPr/>
              <p:nvPr/>
            </p:nvSpPr>
            <p:spPr bwMode="auto">
              <a:xfrm>
                <a:off x="3712028" y="4789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8" name="Овал 147"/>
              <p:cNvSpPr/>
              <p:nvPr/>
            </p:nvSpPr>
            <p:spPr bwMode="auto">
              <a:xfrm>
                <a:off x="3690257" y="370114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9" name="Овал 148"/>
              <p:cNvSpPr/>
              <p:nvPr/>
            </p:nvSpPr>
            <p:spPr bwMode="auto">
              <a:xfrm>
                <a:off x="3614057" y="283028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50" name="Овал 149"/>
            <p:cNvSpPr/>
            <p:nvPr/>
          </p:nvSpPr>
          <p:spPr bwMode="auto">
            <a:xfrm>
              <a:off x="6977743" y="2481943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Овал 150"/>
            <p:cNvSpPr/>
            <p:nvPr/>
          </p:nvSpPr>
          <p:spPr bwMode="auto">
            <a:xfrm>
              <a:off x="6912427" y="2013858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Овал 151"/>
            <p:cNvSpPr/>
            <p:nvPr/>
          </p:nvSpPr>
          <p:spPr bwMode="auto">
            <a:xfrm>
              <a:off x="6966856" y="2155372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Овал 152"/>
            <p:cNvSpPr/>
            <p:nvPr/>
          </p:nvSpPr>
          <p:spPr bwMode="auto">
            <a:xfrm>
              <a:off x="7010400" y="2307771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4" name="Овал 153"/>
            <p:cNvSpPr/>
            <p:nvPr/>
          </p:nvSpPr>
          <p:spPr bwMode="auto">
            <a:xfrm rot="20482455">
              <a:off x="7162800" y="2198908"/>
              <a:ext cx="283028" cy="6531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Полилиния 154"/>
            <p:cNvSpPr/>
            <p:nvPr/>
          </p:nvSpPr>
          <p:spPr bwMode="auto">
            <a:xfrm>
              <a:off x="5856513" y="4550229"/>
              <a:ext cx="1112158" cy="649515"/>
            </a:xfrm>
            <a:custGeom>
              <a:avLst/>
              <a:gdLst>
                <a:gd name="connsiteX0" fmla="*/ 54429 w 1112158"/>
                <a:gd name="connsiteY0" fmla="*/ 76200 h 649515"/>
                <a:gd name="connsiteX1" fmla="*/ 359229 w 1112158"/>
                <a:gd name="connsiteY1" fmla="*/ 76200 h 649515"/>
                <a:gd name="connsiteX2" fmla="*/ 783772 w 1112158"/>
                <a:gd name="connsiteY2" fmla="*/ 54429 h 649515"/>
                <a:gd name="connsiteX3" fmla="*/ 1055915 w 1112158"/>
                <a:gd name="connsiteY3" fmla="*/ 21771 h 649515"/>
                <a:gd name="connsiteX4" fmla="*/ 1077686 w 1112158"/>
                <a:gd name="connsiteY4" fmla="*/ 185057 h 649515"/>
                <a:gd name="connsiteX5" fmla="*/ 849086 w 1112158"/>
                <a:gd name="connsiteY5" fmla="*/ 402771 h 649515"/>
                <a:gd name="connsiteX6" fmla="*/ 794658 w 1112158"/>
                <a:gd name="connsiteY6" fmla="*/ 598714 h 649515"/>
                <a:gd name="connsiteX7" fmla="*/ 446315 w 1112158"/>
                <a:gd name="connsiteY7" fmla="*/ 620486 h 649515"/>
                <a:gd name="connsiteX8" fmla="*/ 228600 w 1112158"/>
                <a:gd name="connsiteY8" fmla="*/ 424543 h 649515"/>
                <a:gd name="connsiteX9" fmla="*/ 130629 w 1112158"/>
                <a:gd name="connsiteY9" fmla="*/ 195943 h 649515"/>
                <a:gd name="connsiteX10" fmla="*/ 32658 w 1112158"/>
                <a:gd name="connsiteY10" fmla="*/ 174171 h 649515"/>
                <a:gd name="connsiteX11" fmla="*/ 54429 w 1112158"/>
                <a:gd name="connsiteY11" fmla="*/ 76200 h 649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2158" h="649515">
                  <a:moveTo>
                    <a:pt x="54429" y="76200"/>
                  </a:moveTo>
                  <a:cubicBezTo>
                    <a:pt x="108858" y="59871"/>
                    <a:pt x="237672" y="79828"/>
                    <a:pt x="359229" y="76200"/>
                  </a:cubicBezTo>
                  <a:cubicBezTo>
                    <a:pt x="480786" y="72572"/>
                    <a:pt x="667658" y="63500"/>
                    <a:pt x="783772" y="54429"/>
                  </a:cubicBezTo>
                  <a:cubicBezTo>
                    <a:pt x="899886" y="45358"/>
                    <a:pt x="1006929" y="0"/>
                    <a:pt x="1055915" y="21771"/>
                  </a:cubicBezTo>
                  <a:cubicBezTo>
                    <a:pt x="1104901" y="43542"/>
                    <a:pt x="1112158" y="121557"/>
                    <a:pt x="1077686" y="185057"/>
                  </a:cubicBezTo>
                  <a:cubicBezTo>
                    <a:pt x="1043215" y="248557"/>
                    <a:pt x="896257" y="333828"/>
                    <a:pt x="849086" y="402771"/>
                  </a:cubicBezTo>
                  <a:cubicBezTo>
                    <a:pt x="801915" y="471714"/>
                    <a:pt x="861786" y="562428"/>
                    <a:pt x="794658" y="598714"/>
                  </a:cubicBezTo>
                  <a:cubicBezTo>
                    <a:pt x="727530" y="635000"/>
                    <a:pt x="540658" y="649515"/>
                    <a:pt x="446315" y="620486"/>
                  </a:cubicBezTo>
                  <a:cubicBezTo>
                    <a:pt x="351972" y="591458"/>
                    <a:pt x="281214" y="495300"/>
                    <a:pt x="228600" y="424543"/>
                  </a:cubicBezTo>
                  <a:cubicBezTo>
                    <a:pt x="175986" y="353786"/>
                    <a:pt x="163286" y="237672"/>
                    <a:pt x="130629" y="195943"/>
                  </a:cubicBezTo>
                  <a:cubicBezTo>
                    <a:pt x="97972" y="154214"/>
                    <a:pt x="43544" y="194128"/>
                    <a:pt x="32658" y="174171"/>
                  </a:cubicBezTo>
                  <a:cubicBezTo>
                    <a:pt x="21772" y="154214"/>
                    <a:pt x="0" y="92529"/>
                    <a:pt x="54429" y="7620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Полилиния 155"/>
            <p:cNvSpPr/>
            <p:nvPr/>
          </p:nvSpPr>
          <p:spPr bwMode="auto">
            <a:xfrm>
              <a:off x="4898571" y="2440214"/>
              <a:ext cx="834571" cy="847271"/>
            </a:xfrm>
            <a:custGeom>
              <a:avLst/>
              <a:gdLst>
                <a:gd name="connsiteX0" fmla="*/ 272142 w 834571"/>
                <a:gd name="connsiteY0" fmla="*/ 52614 h 847271"/>
                <a:gd name="connsiteX1" fmla="*/ 642257 w 834571"/>
                <a:gd name="connsiteY1" fmla="*/ 9071 h 847271"/>
                <a:gd name="connsiteX2" fmla="*/ 751114 w 834571"/>
                <a:gd name="connsiteY2" fmla="*/ 107042 h 847271"/>
                <a:gd name="connsiteX3" fmla="*/ 827314 w 834571"/>
                <a:gd name="connsiteY3" fmla="*/ 390071 h 847271"/>
                <a:gd name="connsiteX4" fmla="*/ 707571 w 834571"/>
                <a:gd name="connsiteY4" fmla="*/ 749300 h 847271"/>
                <a:gd name="connsiteX5" fmla="*/ 457199 w 834571"/>
                <a:gd name="connsiteY5" fmla="*/ 727528 h 847271"/>
                <a:gd name="connsiteX6" fmla="*/ 272142 w 834571"/>
                <a:gd name="connsiteY6" fmla="*/ 760185 h 847271"/>
                <a:gd name="connsiteX7" fmla="*/ 174171 w 834571"/>
                <a:gd name="connsiteY7" fmla="*/ 836385 h 847271"/>
                <a:gd name="connsiteX8" fmla="*/ 21771 w 834571"/>
                <a:gd name="connsiteY8" fmla="*/ 694871 h 847271"/>
                <a:gd name="connsiteX9" fmla="*/ 43542 w 834571"/>
                <a:gd name="connsiteY9" fmla="*/ 498928 h 847271"/>
                <a:gd name="connsiteX10" fmla="*/ 43542 w 834571"/>
                <a:gd name="connsiteY10" fmla="*/ 183242 h 847271"/>
                <a:gd name="connsiteX11" fmla="*/ 272142 w 834571"/>
                <a:gd name="connsiteY11" fmla="*/ 52614 h 847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4571" h="847271">
                  <a:moveTo>
                    <a:pt x="272142" y="52614"/>
                  </a:moveTo>
                  <a:cubicBezTo>
                    <a:pt x="371928" y="23586"/>
                    <a:pt x="562428" y="0"/>
                    <a:pt x="642257" y="9071"/>
                  </a:cubicBezTo>
                  <a:cubicBezTo>
                    <a:pt x="722086" y="18142"/>
                    <a:pt x="720271" y="43542"/>
                    <a:pt x="751114" y="107042"/>
                  </a:cubicBezTo>
                  <a:cubicBezTo>
                    <a:pt x="781957" y="170542"/>
                    <a:pt x="834571" y="283028"/>
                    <a:pt x="827314" y="390071"/>
                  </a:cubicBezTo>
                  <a:cubicBezTo>
                    <a:pt x="820057" y="497114"/>
                    <a:pt x="769257" y="693057"/>
                    <a:pt x="707571" y="749300"/>
                  </a:cubicBezTo>
                  <a:cubicBezTo>
                    <a:pt x="645885" y="805543"/>
                    <a:pt x="529770" y="725714"/>
                    <a:pt x="457199" y="727528"/>
                  </a:cubicBezTo>
                  <a:cubicBezTo>
                    <a:pt x="384628" y="729342"/>
                    <a:pt x="319313" y="742042"/>
                    <a:pt x="272142" y="760185"/>
                  </a:cubicBezTo>
                  <a:cubicBezTo>
                    <a:pt x="224971" y="778328"/>
                    <a:pt x="215899" y="847271"/>
                    <a:pt x="174171" y="836385"/>
                  </a:cubicBezTo>
                  <a:cubicBezTo>
                    <a:pt x="132443" y="825499"/>
                    <a:pt x="43542" y="751114"/>
                    <a:pt x="21771" y="694871"/>
                  </a:cubicBezTo>
                  <a:cubicBezTo>
                    <a:pt x="0" y="638628"/>
                    <a:pt x="39914" y="584199"/>
                    <a:pt x="43542" y="498928"/>
                  </a:cubicBezTo>
                  <a:cubicBezTo>
                    <a:pt x="47170" y="413657"/>
                    <a:pt x="7256" y="259442"/>
                    <a:pt x="43542" y="183242"/>
                  </a:cubicBezTo>
                  <a:cubicBezTo>
                    <a:pt x="79828" y="107042"/>
                    <a:pt x="172356" y="81642"/>
                    <a:pt x="272142" y="52614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8" name="Овал 157"/>
          <p:cNvSpPr/>
          <p:nvPr/>
        </p:nvSpPr>
        <p:spPr bwMode="auto">
          <a:xfrm>
            <a:off x="3276600" y="936172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Овал 158"/>
          <p:cNvSpPr/>
          <p:nvPr/>
        </p:nvSpPr>
        <p:spPr bwMode="auto">
          <a:xfrm>
            <a:off x="2634343" y="5334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Овал 159"/>
          <p:cNvSpPr/>
          <p:nvPr/>
        </p:nvSpPr>
        <p:spPr bwMode="auto">
          <a:xfrm>
            <a:off x="2547258" y="149134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Овал 160"/>
          <p:cNvSpPr/>
          <p:nvPr/>
        </p:nvSpPr>
        <p:spPr bwMode="auto">
          <a:xfrm>
            <a:off x="4103914" y="152400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Овал 161"/>
          <p:cNvSpPr/>
          <p:nvPr/>
        </p:nvSpPr>
        <p:spPr bwMode="auto">
          <a:xfrm>
            <a:off x="4038600" y="370115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" name="Овал 162"/>
          <p:cNvSpPr/>
          <p:nvPr/>
        </p:nvSpPr>
        <p:spPr bwMode="auto">
          <a:xfrm>
            <a:off x="4822372" y="121920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Овал 163"/>
          <p:cNvSpPr/>
          <p:nvPr/>
        </p:nvSpPr>
        <p:spPr bwMode="auto">
          <a:xfrm>
            <a:off x="3820886" y="91440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Овал 164"/>
          <p:cNvSpPr/>
          <p:nvPr/>
        </p:nvSpPr>
        <p:spPr bwMode="auto">
          <a:xfrm>
            <a:off x="3178629" y="51162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6" name="Овал 165"/>
          <p:cNvSpPr/>
          <p:nvPr/>
        </p:nvSpPr>
        <p:spPr bwMode="auto">
          <a:xfrm>
            <a:off x="3091544" y="146957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7" name="Овал 166"/>
          <p:cNvSpPr/>
          <p:nvPr/>
        </p:nvSpPr>
        <p:spPr bwMode="auto">
          <a:xfrm>
            <a:off x="4648200" y="150223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8" name="Овал 167"/>
          <p:cNvSpPr/>
          <p:nvPr/>
        </p:nvSpPr>
        <p:spPr bwMode="auto">
          <a:xfrm>
            <a:off x="4582886" y="34834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9" name="Овал 168"/>
          <p:cNvSpPr/>
          <p:nvPr/>
        </p:nvSpPr>
        <p:spPr bwMode="auto">
          <a:xfrm>
            <a:off x="5366658" y="119743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0" name="Овал 169"/>
          <p:cNvSpPr/>
          <p:nvPr/>
        </p:nvSpPr>
        <p:spPr bwMode="auto">
          <a:xfrm>
            <a:off x="3429000" y="560614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1" name="Овал 170"/>
          <p:cNvSpPr/>
          <p:nvPr/>
        </p:nvSpPr>
        <p:spPr bwMode="auto">
          <a:xfrm>
            <a:off x="2786743" y="5203372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Овал 171"/>
          <p:cNvSpPr/>
          <p:nvPr/>
        </p:nvSpPr>
        <p:spPr bwMode="auto">
          <a:xfrm>
            <a:off x="2699658" y="6161316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3" name="Овал 172"/>
          <p:cNvSpPr/>
          <p:nvPr/>
        </p:nvSpPr>
        <p:spPr bwMode="auto">
          <a:xfrm>
            <a:off x="4256314" y="619397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" name="Овал 173"/>
          <p:cNvSpPr/>
          <p:nvPr/>
        </p:nvSpPr>
        <p:spPr bwMode="auto">
          <a:xfrm>
            <a:off x="4191000" y="5040087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5" name="Овал 174"/>
          <p:cNvSpPr/>
          <p:nvPr/>
        </p:nvSpPr>
        <p:spPr bwMode="auto">
          <a:xfrm>
            <a:off x="4974772" y="588917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2963E-6 C -0.00208 0.01829 -0.00417 0.03658 4.16667E-6 0.04445 C 0.00417 0.05232 0.01667 0.04862 0.025 0.04769 C 0.03333 0.04676 0.04444 0.03797 0.05 0.0382 C 0.05556 0.03843 0.06146 0.04376 0.05833 0.04931 C 0.05521 0.05487 0.03958 0.0676 0.0309 0.07153 C 0.02222 0.07547 0.00868 0.06598 0.0059 0.07315 C 0.00313 0.08033 0.00747 0.10788 0.01424 0.11436 C 0.02101 0.12084 0.03507 0.10695 0.04635 0.11274 C 0.05764 0.11852 0.08958 0.14075 0.08212 0.14931 C 0.07465 0.15788 0.02083 0.16575 0.00122 0.16366 C -0.0184 0.16158 -0.03385 0.14399 -0.03576 0.13658 C -0.03767 0.12917 -0.01649 0.11991 -0.01076 0.11922 C -0.00503 0.11852 -0.00538 0.1213 -0.00122 0.13195 C 0.00295 0.1426 0.01528 0.16899 0.01424 0.18264 C 0.01319 0.1963 -0.00573 0.20533 -0.00712 0.21436 C -0.00851 0.22339 0.00295 0.22801 0.0059 0.23658 C 0.00885 0.24514 0.01267 0.25626 0.01076 0.26528 C 0.00885 0.27431 -0.00573 0.28079 -0.0059 0.29051 C -0.00608 0.30024 0.00955 0.31204 0.00955 0.32385 C 0.00955 0.33565 -0.0059 0.34954 -0.0059 0.36204 C -0.0059 0.37454 0.01042 0.38589 0.00955 0.39862 C 0.00868 0.41135 -0.01198 0.42524 -0.01076 0.4382 C -0.00955 0.45116 0.01406 0.46181 0.01667 0.47639 C 0.01927 0.49098 0.01181 0.51065 0.00469 0.52547 C -0.00243 0.54028 -0.01944 0.55047 -0.02622 0.56528 C -0.03299 0.5801 -0.04948 0.60579 -0.03576 0.61436 C -0.02205 0.62292 0.03941 0.61181 0.0559 0.61598 C 0.0724 0.62014 0.06007 0.61991 0.06302 0.63982 C 0.06597 0.65973 0.07899 0.72964 0.07378 0.73496 C 0.06858 0.74028 0.03611 0.69214 0.03212 0.67153 C 0.02813 0.65093 0.05608 0.63311 0.05 0.61112 C 0.04392 0.58913 0.00226 0.56089 -0.00469 0.53982 C -0.01163 0.51876 0.00417 0.50232 0.00833 0.48426 C 0.0125 0.46621 0.02396 0.44538 0.02031 0.43195 C 0.01667 0.41852 -0.0125 0.41621 -0.01302 0.40325 C -0.01354 0.39028 0.01545 0.36876 0.01667 0.35417 C 0.01788 0.33959 -0.00486 0.32709 -0.0059 0.31598 C -0.00694 0.30487 0.01042 0.29839 0.01076 0.28751 C 0.01111 0.27663 -0.00417 0.26274 -0.00365 0.25093 C -0.00312 0.23913 0.01476 0.22917 0.01424 0.21598 C 0.01372 0.20278 -0.01302 0.19005 -0.00712 0.17153 C -0.00122 0.15301 0.04444 0.12801 0.05 0.10487 C 0.05556 0.08172 0.03733 0.04885 0.02622 0.03195 C 0.0151 0.01505 -0.0092 0.00811 -0.01667 0.00325 " pathEditMode="relative" ptsTypes="aaaaaaaaaaaaaaaaaaaaaaaaaaaaaaaaaaaaaaaaaaaaA">
                                      <p:cBhvr>
                                        <p:cTn id="6" dur="10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Скругленный прямоугольник 180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99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grpSp>
        <p:nvGrpSpPr>
          <p:cNvPr id="157" name="Группа 156"/>
          <p:cNvGrpSpPr/>
          <p:nvPr/>
        </p:nvGrpSpPr>
        <p:grpSpPr>
          <a:xfrm>
            <a:off x="1534883" y="1763486"/>
            <a:ext cx="5943613" cy="3207658"/>
            <a:chOff x="283026" y="315686"/>
            <a:chExt cx="5943613" cy="3207658"/>
          </a:xfrm>
        </p:grpSpPr>
        <p:grpSp>
          <p:nvGrpSpPr>
            <p:cNvPr id="120" name="Группа 119"/>
            <p:cNvGrpSpPr/>
            <p:nvPr/>
          </p:nvGrpSpPr>
          <p:grpSpPr>
            <a:xfrm>
              <a:off x="283026" y="925286"/>
              <a:ext cx="5943613" cy="2068275"/>
              <a:chOff x="283026" y="925286"/>
              <a:chExt cx="5943613" cy="2068275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283027" y="925286"/>
                <a:ext cx="337457" cy="1001486"/>
                <a:chOff x="1143000" y="1143000"/>
                <a:chExt cx="337457" cy="1001486"/>
              </a:xfrm>
            </p:grpSpPr>
            <p:sp>
              <p:nvSpPr>
                <p:cNvPr id="4" name="Овал 3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" name="Полилиния 4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" name="Полилиния 5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8" name="Группа 7"/>
              <p:cNvGrpSpPr/>
              <p:nvPr/>
            </p:nvGrpSpPr>
            <p:grpSpPr>
              <a:xfrm>
                <a:off x="620484" y="936171"/>
                <a:ext cx="337457" cy="1001486"/>
                <a:chOff x="1143000" y="1143000"/>
                <a:chExt cx="337457" cy="1001486"/>
              </a:xfrm>
            </p:grpSpPr>
            <p:sp>
              <p:nvSpPr>
                <p:cNvPr id="9" name="Овал 8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" name="Полилиния 9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" name="Полилиния 10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" name="Группа 11"/>
              <p:cNvGrpSpPr/>
              <p:nvPr/>
            </p:nvGrpSpPr>
            <p:grpSpPr>
              <a:xfrm>
                <a:off x="957941" y="936172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3" name="Овал 12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" name="Полилиния 13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" name="Полилиния 14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6" name="Группа 15"/>
              <p:cNvGrpSpPr/>
              <p:nvPr/>
            </p:nvGrpSpPr>
            <p:grpSpPr>
              <a:xfrm>
                <a:off x="1306284" y="947057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7" name="Овал 16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0" name="Группа 19"/>
              <p:cNvGrpSpPr/>
              <p:nvPr/>
            </p:nvGrpSpPr>
            <p:grpSpPr>
              <a:xfrm>
                <a:off x="2884725" y="957943"/>
                <a:ext cx="337457" cy="1001486"/>
                <a:chOff x="1143000" y="1143000"/>
                <a:chExt cx="337457" cy="1001486"/>
              </a:xfrm>
            </p:grpSpPr>
            <p:sp>
              <p:nvSpPr>
                <p:cNvPr id="21" name="Овал 20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" name="Полилиния 21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" name="Полилиния 22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4" name="Группа 23"/>
              <p:cNvGrpSpPr/>
              <p:nvPr/>
            </p:nvGrpSpPr>
            <p:grpSpPr>
              <a:xfrm>
                <a:off x="3222181" y="957943"/>
                <a:ext cx="337457" cy="1001486"/>
                <a:chOff x="1143000" y="1143000"/>
                <a:chExt cx="337457" cy="1001486"/>
              </a:xfrm>
            </p:grpSpPr>
            <p:sp>
              <p:nvSpPr>
                <p:cNvPr id="25" name="Овал 24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" name="Полилиния 25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" name="Полилиния 26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8" name="Группа 27"/>
              <p:cNvGrpSpPr/>
              <p:nvPr/>
            </p:nvGrpSpPr>
            <p:grpSpPr>
              <a:xfrm>
                <a:off x="3548753" y="947058"/>
                <a:ext cx="337457" cy="1001486"/>
                <a:chOff x="1143000" y="1143000"/>
                <a:chExt cx="337457" cy="1001486"/>
              </a:xfrm>
            </p:grpSpPr>
            <p:sp>
              <p:nvSpPr>
                <p:cNvPr id="29" name="Овал 28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" name="Полилиния 29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" name="Полилиния 30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2" name="Группа 31"/>
              <p:cNvGrpSpPr/>
              <p:nvPr/>
            </p:nvGrpSpPr>
            <p:grpSpPr>
              <a:xfrm>
                <a:off x="3886210" y="947057"/>
                <a:ext cx="337457" cy="1001486"/>
                <a:chOff x="1143000" y="1143000"/>
                <a:chExt cx="337457" cy="1001486"/>
              </a:xfrm>
            </p:grpSpPr>
            <p:sp>
              <p:nvSpPr>
                <p:cNvPr id="33" name="Овал 32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" name="Полилиния 33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" name="Полилиния 34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6" name="Группа 35"/>
              <p:cNvGrpSpPr/>
              <p:nvPr/>
            </p:nvGrpSpPr>
            <p:grpSpPr>
              <a:xfrm>
                <a:off x="4234553" y="947056"/>
                <a:ext cx="337457" cy="1001486"/>
                <a:chOff x="1143000" y="1143000"/>
                <a:chExt cx="337457" cy="1001486"/>
              </a:xfrm>
            </p:grpSpPr>
            <p:sp>
              <p:nvSpPr>
                <p:cNvPr id="37" name="Овал 36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" name="Полилиния 37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" name="Полилиния 38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40" name="Группа 39"/>
              <p:cNvGrpSpPr/>
              <p:nvPr/>
            </p:nvGrpSpPr>
            <p:grpSpPr>
              <a:xfrm>
                <a:off x="4898582" y="936171"/>
                <a:ext cx="337457" cy="1001486"/>
                <a:chOff x="1143000" y="1143000"/>
                <a:chExt cx="337457" cy="1001486"/>
              </a:xfrm>
            </p:grpSpPr>
            <p:sp>
              <p:nvSpPr>
                <p:cNvPr id="41" name="Овал 40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" name="Полилиния 41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3" name="Полилиния 42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44" name="Группа 43"/>
              <p:cNvGrpSpPr/>
              <p:nvPr/>
            </p:nvGrpSpPr>
            <p:grpSpPr>
              <a:xfrm>
                <a:off x="4572010" y="947057"/>
                <a:ext cx="337457" cy="1001486"/>
                <a:chOff x="1143000" y="1143000"/>
                <a:chExt cx="337457" cy="1001486"/>
              </a:xfrm>
            </p:grpSpPr>
            <p:sp>
              <p:nvSpPr>
                <p:cNvPr id="45" name="Овал 44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6" name="Полилиния 45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7" name="Полилиния 46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48" name="Группа 47"/>
              <p:cNvGrpSpPr/>
              <p:nvPr/>
            </p:nvGrpSpPr>
            <p:grpSpPr>
              <a:xfrm>
                <a:off x="5225153" y="947056"/>
                <a:ext cx="337457" cy="1001486"/>
                <a:chOff x="1143000" y="1143000"/>
                <a:chExt cx="337457" cy="1001486"/>
              </a:xfrm>
            </p:grpSpPr>
            <p:sp>
              <p:nvSpPr>
                <p:cNvPr id="49" name="Овал 48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0" name="Полилиния 49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1" name="Полилиния 50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52" name="Группа 51"/>
              <p:cNvGrpSpPr/>
              <p:nvPr/>
            </p:nvGrpSpPr>
            <p:grpSpPr>
              <a:xfrm>
                <a:off x="5551725" y="968828"/>
                <a:ext cx="337457" cy="1001486"/>
                <a:chOff x="1143000" y="1143000"/>
                <a:chExt cx="337457" cy="1001486"/>
              </a:xfrm>
            </p:grpSpPr>
            <p:sp>
              <p:nvSpPr>
                <p:cNvPr id="53" name="Овал 52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4" name="Полилиния 53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Полилиния 54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56" name="Группа 55"/>
              <p:cNvGrpSpPr/>
              <p:nvPr/>
            </p:nvGrpSpPr>
            <p:grpSpPr>
              <a:xfrm>
                <a:off x="5889182" y="968828"/>
                <a:ext cx="337457" cy="1001486"/>
                <a:chOff x="1143000" y="1143000"/>
                <a:chExt cx="337457" cy="1001486"/>
              </a:xfrm>
            </p:grpSpPr>
            <p:sp>
              <p:nvSpPr>
                <p:cNvPr id="57" name="Овал 56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8" name="Полилиния 57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9" name="Полилиния 58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4" name="Группа 6"/>
              <p:cNvGrpSpPr/>
              <p:nvPr/>
            </p:nvGrpSpPr>
            <p:grpSpPr>
              <a:xfrm flipV="1">
                <a:off x="283026" y="1992075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17" name="Овал 3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8" name="Полилиния 4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9" name="Полилиния 5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5" name="Группа 7"/>
              <p:cNvGrpSpPr/>
              <p:nvPr/>
            </p:nvGrpSpPr>
            <p:grpSpPr>
              <a:xfrm flipV="1">
                <a:off x="620483" y="1981190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14" name="Овал 8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5" name="Полилиния 9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6" name="Полилиния 10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6" name="Группа 11"/>
              <p:cNvGrpSpPr/>
              <p:nvPr/>
            </p:nvGrpSpPr>
            <p:grpSpPr>
              <a:xfrm flipV="1">
                <a:off x="957940" y="1981189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11" name="Овал 12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" name="Полилиния 13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3" name="Полилиния 14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7" name="Группа 15"/>
              <p:cNvGrpSpPr/>
              <p:nvPr/>
            </p:nvGrpSpPr>
            <p:grpSpPr>
              <a:xfrm flipV="1">
                <a:off x="1306283" y="1970304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08" name="Овал 107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9" name="Полилиния 108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0" name="Полилиния 109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8" name="Группа 19"/>
              <p:cNvGrpSpPr/>
              <p:nvPr/>
            </p:nvGrpSpPr>
            <p:grpSpPr>
              <a:xfrm flipV="1">
                <a:off x="2884724" y="1959418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05" name="Овал 104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6" name="Полилиния 105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7" name="Полилиния 106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9" name="Группа 23"/>
              <p:cNvGrpSpPr/>
              <p:nvPr/>
            </p:nvGrpSpPr>
            <p:grpSpPr>
              <a:xfrm flipV="1">
                <a:off x="3222180" y="1959418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02" name="Овал 101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3" name="Полилиния 102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4" name="Полилиния 103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0" name="Группа 27"/>
              <p:cNvGrpSpPr/>
              <p:nvPr/>
            </p:nvGrpSpPr>
            <p:grpSpPr>
              <a:xfrm flipV="1">
                <a:off x="3548752" y="1970303"/>
                <a:ext cx="337457" cy="1001486"/>
                <a:chOff x="1143000" y="1143000"/>
                <a:chExt cx="337457" cy="1001486"/>
              </a:xfrm>
            </p:grpSpPr>
            <p:sp>
              <p:nvSpPr>
                <p:cNvPr id="99" name="Овал 98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0" name="Полилиния 99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1" name="Полилиния 100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1" name="Группа 31"/>
              <p:cNvGrpSpPr/>
              <p:nvPr/>
            </p:nvGrpSpPr>
            <p:grpSpPr>
              <a:xfrm flipV="1">
                <a:off x="3886209" y="1970304"/>
                <a:ext cx="337457" cy="1001486"/>
                <a:chOff x="1143000" y="1143000"/>
                <a:chExt cx="337457" cy="1001486"/>
              </a:xfrm>
            </p:grpSpPr>
            <p:sp>
              <p:nvSpPr>
                <p:cNvPr id="96" name="Овал 95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7" name="Полилиния 96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8" name="Полилиния 97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2" name="Группа 35"/>
              <p:cNvGrpSpPr/>
              <p:nvPr/>
            </p:nvGrpSpPr>
            <p:grpSpPr>
              <a:xfrm flipV="1">
                <a:off x="4234552" y="1970305"/>
                <a:ext cx="337457" cy="1001486"/>
                <a:chOff x="1143000" y="1143000"/>
                <a:chExt cx="337457" cy="1001486"/>
              </a:xfrm>
            </p:grpSpPr>
            <p:sp>
              <p:nvSpPr>
                <p:cNvPr id="93" name="Овал 92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Полилиния 93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5" name="Полилиния 94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3" name="Группа 39"/>
              <p:cNvGrpSpPr/>
              <p:nvPr/>
            </p:nvGrpSpPr>
            <p:grpSpPr>
              <a:xfrm flipV="1">
                <a:off x="4898581" y="1981190"/>
                <a:ext cx="337457" cy="1001486"/>
                <a:chOff x="1143000" y="1143000"/>
                <a:chExt cx="337457" cy="1001486"/>
              </a:xfrm>
            </p:grpSpPr>
            <p:sp>
              <p:nvSpPr>
                <p:cNvPr id="90" name="Овал 89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Полилиния 90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2" name="Полилиния 91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4" name="Группа 43"/>
              <p:cNvGrpSpPr/>
              <p:nvPr/>
            </p:nvGrpSpPr>
            <p:grpSpPr>
              <a:xfrm flipV="1">
                <a:off x="4572009" y="1970304"/>
                <a:ext cx="337457" cy="1001486"/>
                <a:chOff x="1143000" y="1143000"/>
                <a:chExt cx="337457" cy="1001486"/>
              </a:xfrm>
            </p:grpSpPr>
            <p:sp>
              <p:nvSpPr>
                <p:cNvPr id="87" name="Овал 86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8" name="Полилиния 87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9" name="Полилиния 88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5" name="Группа 47"/>
              <p:cNvGrpSpPr/>
              <p:nvPr/>
            </p:nvGrpSpPr>
            <p:grpSpPr>
              <a:xfrm flipV="1">
                <a:off x="5225152" y="1970305"/>
                <a:ext cx="337457" cy="1001486"/>
                <a:chOff x="1143000" y="1143000"/>
                <a:chExt cx="337457" cy="1001486"/>
              </a:xfrm>
            </p:grpSpPr>
            <p:sp>
              <p:nvSpPr>
                <p:cNvPr id="84" name="Овал 83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5" name="Полилиния 84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6" name="Полилиния 85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6" name="Группа 51"/>
              <p:cNvGrpSpPr/>
              <p:nvPr/>
            </p:nvGrpSpPr>
            <p:grpSpPr>
              <a:xfrm flipV="1">
                <a:off x="5551724" y="1948533"/>
                <a:ext cx="337457" cy="1001486"/>
                <a:chOff x="1143000" y="1143000"/>
                <a:chExt cx="337457" cy="1001486"/>
              </a:xfrm>
            </p:grpSpPr>
            <p:sp>
              <p:nvSpPr>
                <p:cNvPr id="81" name="Овал 80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2" name="Полилиния 81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3" name="Полилиния 82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7" name="Группа 55"/>
              <p:cNvGrpSpPr/>
              <p:nvPr/>
            </p:nvGrpSpPr>
            <p:grpSpPr>
              <a:xfrm flipV="1">
                <a:off x="5889181" y="1948533"/>
                <a:ext cx="337457" cy="1001486"/>
                <a:chOff x="1143000" y="1143000"/>
                <a:chExt cx="337457" cy="1001486"/>
              </a:xfrm>
            </p:grpSpPr>
            <p:sp>
              <p:nvSpPr>
                <p:cNvPr id="78" name="Овал 77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9" name="Полилиния 78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0" name="Полилиния 79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21" name="Скругленный прямоугольник 120"/>
            <p:cNvSpPr/>
            <p:nvPr/>
          </p:nvSpPr>
          <p:spPr bwMode="auto">
            <a:xfrm>
              <a:off x="1556657" y="740229"/>
              <a:ext cx="478971" cy="239485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Скругленный прямоугольник 121"/>
            <p:cNvSpPr/>
            <p:nvPr/>
          </p:nvSpPr>
          <p:spPr bwMode="auto">
            <a:xfrm>
              <a:off x="2503715" y="740228"/>
              <a:ext cx="478971" cy="239485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35" name="Группа 134"/>
            <p:cNvGrpSpPr/>
            <p:nvPr/>
          </p:nvGrpSpPr>
          <p:grpSpPr>
            <a:xfrm>
              <a:off x="4495799" y="348343"/>
              <a:ext cx="653142" cy="751114"/>
              <a:chOff x="3548743" y="283028"/>
              <a:chExt cx="653142" cy="751114"/>
            </a:xfrm>
          </p:grpSpPr>
          <p:sp>
            <p:nvSpPr>
              <p:cNvPr id="123" name="Овал 122"/>
              <p:cNvSpPr/>
              <p:nvPr/>
            </p:nvSpPr>
            <p:spPr bwMode="auto">
              <a:xfrm>
                <a:off x="3875315" y="761999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4" name="Овал 123"/>
              <p:cNvSpPr/>
              <p:nvPr/>
            </p:nvSpPr>
            <p:spPr bwMode="auto">
              <a:xfrm>
                <a:off x="3886201" y="881742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5" name="Овал 124"/>
              <p:cNvSpPr/>
              <p:nvPr/>
            </p:nvSpPr>
            <p:spPr bwMode="auto">
              <a:xfrm>
                <a:off x="3777343" y="7075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6" name="Овал 125"/>
              <p:cNvSpPr/>
              <p:nvPr/>
            </p:nvSpPr>
            <p:spPr bwMode="auto">
              <a:xfrm>
                <a:off x="3842657" y="576943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7" name="Овал 126"/>
              <p:cNvSpPr/>
              <p:nvPr/>
            </p:nvSpPr>
            <p:spPr bwMode="auto">
              <a:xfrm>
                <a:off x="3722915" y="5551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8" name="Овал 127"/>
              <p:cNvSpPr/>
              <p:nvPr/>
            </p:nvSpPr>
            <p:spPr bwMode="auto">
              <a:xfrm>
                <a:off x="3657600" y="620486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9" name="Овал 128"/>
              <p:cNvSpPr/>
              <p:nvPr/>
            </p:nvSpPr>
            <p:spPr bwMode="auto">
              <a:xfrm>
                <a:off x="3548743" y="620485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0" name="Овал 129"/>
              <p:cNvSpPr/>
              <p:nvPr/>
            </p:nvSpPr>
            <p:spPr bwMode="auto">
              <a:xfrm>
                <a:off x="3929743" y="4789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1" name="Овал 130"/>
              <p:cNvSpPr/>
              <p:nvPr/>
            </p:nvSpPr>
            <p:spPr bwMode="auto">
              <a:xfrm>
                <a:off x="4060371" y="511629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2" name="Овал 131"/>
              <p:cNvSpPr/>
              <p:nvPr/>
            </p:nvSpPr>
            <p:spPr bwMode="auto">
              <a:xfrm>
                <a:off x="3712028" y="4789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3" name="Овал 132"/>
              <p:cNvSpPr/>
              <p:nvPr/>
            </p:nvSpPr>
            <p:spPr bwMode="auto">
              <a:xfrm>
                <a:off x="3690257" y="370114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4" name="Овал 133"/>
              <p:cNvSpPr/>
              <p:nvPr/>
            </p:nvSpPr>
            <p:spPr bwMode="auto">
              <a:xfrm>
                <a:off x="3614057" y="283028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36" name="Овал 135"/>
            <p:cNvSpPr/>
            <p:nvPr/>
          </p:nvSpPr>
          <p:spPr bwMode="auto">
            <a:xfrm>
              <a:off x="5584372" y="598714"/>
              <a:ext cx="283028" cy="6531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37" name="Группа 136"/>
            <p:cNvGrpSpPr/>
            <p:nvPr/>
          </p:nvGrpSpPr>
          <p:grpSpPr>
            <a:xfrm flipH="1">
              <a:off x="402771" y="315686"/>
              <a:ext cx="653142" cy="751114"/>
              <a:chOff x="3548743" y="283028"/>
              <a:chExt cx="653142" cy="751114"/>
            </a:xfrm>
          </p:grpSpPr>
          <p:sp>
            <p:nvSpPr>
              <p:cNvPr id="138" name="Овал 137"/>
              <p:cNvSpPr/>
              <p:nvPr/>
            </p:nvSpPr>
            <p:spPr bwMode="auto">
              <a:xfrm>
                <a:off x="3875315" y="761999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9" name="Овал 138"/>
              <p:cNvSpPr/>
              <p:nvPr/>
            </p:nvSpPr>
            <p:spPr bwMode="auto">
              <a:xfrm>
                <a:off x="3886201" y="881742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0" name="Овал 139"/>
              <p:cNvSpPr/>
              <p:nvPr/>
            </p:nvSpPr>
            <p:spPr bwMode="auto">
              <a:xfrm>
                <a:off x="3777343" y="7075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1" name="Овал 140"/>
              <p:cNvSpPr/>
              <p:nvPr/>
            </p:nvSpPr>
            <p:spPr bwMode="auto">
              <a:xfrm>
                <a:off x="3842657" y="576943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2" name="Овал 141"/>
              <p:cNvSpPr/>
              <p:nvPr/>
            </p:nvSpPr>
            <p:spPr bwMode="auto">
              <a:xfrm>
                <a:off x="3722915" y="5551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3" name="Овал 142"/>
              <p:cNvSpPr/>
              <p:nvPr/>
            </p:nvSpPr>
            <p:spPr bwMode="auto">
              <a:xfrm>
                <a:off x="3657600" y="620486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4" name="Овал 143"/>
              <p:cNvSpPr/>
              <p:nvPr/>
            </p:nvSpPr>
            <p:spPr bwMode="auto">
              <a:xfrm>
                <a:off x="3548743" y="620485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5" name="Овал 144"/>
              <p:cNvSpPr/>
              <p:nvPr/>
            </p:nvSpPr>
            <p:spPr bwMode="auto">
              <a:xfrm>
                <a:off x="3929743" y="4789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6" name="Овал 145"/>
              <p:cNvSpPr/>
              <p:nvPr/>
            </p:nvSpPr>
            <p:spPr bwMode="auto">
              <a:xfrm>
                <a:off x="4060371" y="511629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7" name="Овал 146"/>
              <p:cNvSpPr/>
              <p:nvPr/>
            </p:nvSpPr>
            <p:spPr bwMode="auto">
              <a:xfrm>
                <a:off x="3712028" y="4789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8" name="Овал 147"/>
              <p:cNvSpPr/>
              <p:nvPr/>
            </p:nvSpPr>
            <p:spPr bwMode="auto">
              <a:xfrm>
                <a:off x="3690257" y="370114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9" name="Овал 148"/>
              <p:cNvSpPr/>
              <p:nvPr/>
            </p:nvSpPr>
            <p:spPr bwMode="auto">
              <a:xfrm>
                <a:off x="3614057" y="283028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50" name="Овал 149"/>
            <p:cNvSpPr/>
            <p:nvPr/>
          </p:nvSpPr>
          <p:spPr bwMode="auto">
            <a:xfrm>
              <a:off x="5551715" y="805543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Овал 150"/>
            <p:cNvSpPr/>
            <p:nvPr/>
          </p:nvSpPr>
          <p:spPr bwMode="auto">
            <a:xfrm>
              <a:off x="5486399" y="337458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Овал 151"/>
            <p:cNvSpPr/>
            <p:nvPr/>
          </p:nvSpPr>
          <p:spPr bwMode="auto">
            <a:xfrm>
              <a:off x="5540828" y="478972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Овал 152"/>
            <p:cNvSpPr/>
            <p:nvPr/>
          </p:nvSpPr>
          <p:spPr bwMode="auto">
            <a:xfrm>
              <a:off x="5584372" y="631371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4" name="Овал 153"/>
            <p:cNvSpPr/>
            <p:nvPr/>
          </p:nvSpPr>
          <p:spPr bwMode="auto">
            <a:xfrm rot="20482455">
              <a:off x="5736772" y="522508"/>
              <a:ext cx="283028" cy="6531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Полилиния 154"/>
            <p:cNvSpPr/>
            <p:nvPr/>
          </p:nvSpPr>
          <p:spPr bwMode="auto">
            <a:xfrm>
              <a:off x="4430485" y="2873829"/>
              <a:ext cx="1112158" cy="649515"/>
            </a:xfrm>
            <a:custGeom>
              <a:avLst/>
              <a:gdLst>
                <a:gd name="connsiteX0" fmla="*/ 54429 w 1112158"/>
                <a:gd name="connsiteY0" fmla="*/ 76200 h 649515"/>
                <a:gd name="connsiteX1" fmla="*/ 359229 w 1112158"/>
                <a:gd name="connsiteY1" fmla="*/ 76200 h 649515"/>
                <a:gd name="connsiteX2" fmla="*/ 783772 w 1112158"/>
                <a:gd name="connsiteY2" fmla="*/ 54429 h 649515"/>
                <a:gd name="connsiteX3" fmla="*/ 1055915 w 1112158"/>
                <a:gd name="connsiteY3" fmla="*/ 21771 h 649515"/>
                <a:gd name="connsiteX4" fmla="*/ 1077686 w 1112158"/>
                <a:gd name="connsiteY4" fmla="*/ 185057 h 649515"/>
                <a:gd name="connsiteX5" fmla="*/ 849086 w 1112158"/>
                <a:gd name="connsiteY5" fmla="*/ 402771 h 649515"/>
                <a:gd name="connsiteX6" fmla="*/ 794658 w 1112158"/>
                <a:gd name="connsiteY6" fmla="*/ 598714 h 649515"/>
                <a:gd name="connsiteX7" fmla="*/ 446315 w 1112158"/>
                <a:gd name="connsiteY7" fmla="*/ 620486 h 649515"/>
                <a:gd name="connsiteX8" fmla="*/ 228600 w 1112158"/>
                <a:gd name="connsiteY8" fmla="*/ 424543 h 649515"/>
                <a:gd name="connsiteX9" fmla="*/ 130629 w 1112158"/>
                <a:gd name="connsiteY9" fmla="*/ 195943 h 649515"/>
                <a:gd name="connsiteX10" fmla="*/ 32658 w 1112158"/>
                <a:gd name="connsiteY10" fmla="*/ 174171 h 649515"/>
                <a:gd name="connsiteX11" fmla="*/ 54429 w 1112158"/>
                <a:gd name="connsiteY11" fmla="*/ 76200 h 649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2158" h="649515">
                  <a:moveTo>
                    <a:pt x="54429" y="76200"/>
                  </a:moveTo>
                  <a:cubicBezTo>
                    <a:pt x="108858" y="59871"/>
                    <a:pt x="237672" y="79828"/>
                    <a:pt x="359229" y="76200"/>
                  </a:cubicBezTo>
                  <a:cubicBezTo>
                    <a:pt x="480786" y="72572"/>
                    <a:pt x="667658" y="63500"/>
                    <a:pt x="783772" y="54429"/>
                  </a:cubicBezTo>
                  <a:cubicBezTo>
                    <a:pt x="899886" y="45358"/>
                    <a:pt x="1006929" y="0"/>
                    <a:pt x="1055915" y="21771"/>
                  </a:cubicBezTo>
                  <a:cubicBezTo>
                    <a:pt x="1104901" y="43542"/>
                    <a:pt x="1112158" y="121557"/>
                    <a:pt x="1077686" y="185057"/>
                  </a:cubicBezTo>
                  <a:cubicBezTo>
                    <a:pt x="1043215" y="248557"/>
                    <a:pt x="896257" y="333828"/>
                    <a:pt x="849086" y="402771"/>
                  </a:cubicBezTo>
                  <a:cubicBezTo>
                    <a:pt x="801915" y="471714"/>
                    <a:pt x="861786" y="562428"/>
                    <a:pt x="794658" y="598714"/>
                  </a:cubicBezTo>
                  <a:cubicBezTo>
                    <a:pt x="727530" y="635000"/>
                    <a:pt x="540658" y="649515"/>
                    <a:pt x="446315" y="620486"/>
                  </a:cubicBezTo>
                  <a:cubicBezTo>
                    <a:pt x="351972" y="591458"/>
                    <a:pt x="281214" y="495300"/>
                    <a:pt x="228600" y="424543"/>
                  </a:cubicBezTo>
                  <a:cubicBezTo>
                    <a:pt x="175986" y="353786"/>
                    <a:pt x="163286" y="237672"/>
                    <a:pt x="130629" y="195943"/>
                  </a:cubicBezTo>
                  <a:cubicBezTo>
                    <a:pt x="97972" y="154214"/>
                    <a:pt x="43544" y="194128"/>
                    <a:pt x="32658" y="174171"/>
                  </a:cubicBezTo>
                  <a:cubicBezTo>
                    <a:pt x="21772" y="154214"/>
                    <a:pt x="0" y="92529"/>
                    <a:pt x="54429" y="7620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Полилиния 155"/>
            <p:cNvSpPr/>
            <p:nvPr/>
          </p:nvSpPr>
          <p:spPr bwMode="auto">
            <a:xfrm>
              <a:off x="3472543" y="763814"/>
              <a:ext cx="834571" cy="847271"/>
            </a:xfrm>
            <a:custGeom>
              <a:avLst/>
              <a:gdLst>
                <a:gd name="connsiteX0" fmla="*/ 272142 w 834571"/>
                <a:gd name="connsiteY0" fmla="*/ 52614 h 847271"/>
                <a:gd name="connsiteX1" fmla="*/ 642257 w 834571"/>
                <a:gd name="connsiteY1" fmla="*/ 9071 h 847271"/>
                <a:gd name="connsiteX2" fmla="*/ 751114 w 834571"/>
                <a:gd name="connsiteY2" fmla="*/ 107042 h 847271"/>
                <a:gd name="connsiteX3" fmla="*/ 827314 w 834571"/>
                <a:gd name="connsiteY3" fmla="*/ 390071 h 847271"/>
                <a:gd name="connsiteX4" fmla="*/ 707571 w 834571"/>
                <a:gd name="connsiteY4" fmla="*/ 749300 h 847271"/>
                <a:gd name="connsiteX5" fmla="*/ 457199 w 834571"/>
                <a:gd name="connsiteY5" fmla="*/ 727528 h 847271"/>
                <a:gd name="connsiteX6" fmla="*/ 272142 w 834571"/>
                <a:gd name="connsiteY6" fmla="*/ 760185 h 847271"/>
                <a:gd name="connsiteX7" fmla="*/ 174171 w 834571"/>
                <a:gd name="connsiteY7" fmla="*/ 836385 h 847271"/>
                <a:gd name="connsiteX8" fmla="*/ 21771 w 834571"/>
                <a:gd name="connsiteY8" fmla="*/ 694871 h 847271"/>
                <a:gd name="connsiteX9" fmla="*/ 43542 w 834571"/>
                <a:gd name="connsiteY9" fmla="*/ 498928 h 847271"/>
                <a:gd name="connsiteX10" fmla="*/ 43542 w 834571"/>
                <a:gd name="connsiteY10" fmla="*/ 183242 h 847271"/>
                <a:gd name="connsiteX11" fmla="*/ 272142 w 834571"/>
                <a:gd name="connsiteY11" fmla="*/ 52614 h 847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4571" h="847271">
                  <a:moveTo>
                    <a:pt x="272142" y="52614"/>
                  </a:moveTo>
                  <a:cubicBezTo>
                    <a:pt x="371928" y="23586"/>
                    <a:pt x="562428" y="0"/>
                    <a:pt x="642257" y="9071"/>
                  </a:cubicBezTo>
                  <a:cubicBezTo>
                    <a:pt x="722086" y="18142"/>
                    <a:pt x="720271" y="43542"/>
                    <a:pt x="751114" y="107042"/>
                  </a:cubicBezTo>
                  <a:cubicBezTo>
                    <a:pt x="781957" y="170542"/>
                    <a:pt x="834571" y="283028"/>
                    <a:pt x="827314" y="390071"/>
                  </a:cubicBezTo>
                  <a:cubicBezTo>
                    <a:pt x="820057" y="497114"/>
                    <a:pt x="769257" y="693057"/>
                    <a:pt x="707571" y="749300"/>
                  </a:cubicBezTo>
                  <a:cubicBezTo>
                    <a:pt x="645885" y="805543"/>
                    <a:pt x="529770" y="725714"/>
                    <a:pt x="457199" y="727528"/>
                  </a:cubicBezTo>
                  <a:cubicBezTo>
                    <a:pt x="384628" y="729342"/>
                    <a:pt x="319313" y="742042"/>
                    <a:pt x="272142" y="760185"/>
                  </a:cubicBezTo>
                  <a:cubicBezTo>
                    <a:pt x="224971" y="778328"/>
                    <a:pt x="215899" y="847271"/>
                    <a:pt x="174171" y="836385"/>
                  </a:cubicBezTo>
                  <a:cubicBezTo>
                    <a:pt x="132443" y="825499"/>
                    <a:pt x="43542" y="751114"/>
                    <a:pt x="21771" y="694871"/>
                  </a:cubicBezTo>
                  <a:cubicBezTo>
                    <a:pt x="0" y="638628"/>
                    <a:pt x="39914" y="584199"/>
                    <a:pt x="43542" y="498928"/>
                  </a:cubicBezTo>
                  <a:cubicBezTo>
                    <a:pt x="47170" y="413657"/>
                    <a:pt x="7256" y="259442"/>
                    <a:pt x="43542" y="183242"/>
                  </a:cubicBezTo>
                  <a:cubicBezTo>
                    <a:pt x="79828" y="107042"/>
                    <a:pt x="172356" y="81642"/>
                    <a:pt x="272142" y="52614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8" name="Овал 157"/>
          <p:cNvSpPr/>
          <p:nvPr/>
        </p:nvSpPr>
        <p:spPr bwMode="auto">
          <a:xfrm>
            <a:off x="4125685" y="70757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Овал 158"/>
          <p:cNvSpPr/>
          <p:nvPr/>
        </p:nvSpPr>
        <p:spPr bwMode="auto">
          <a:xfrm>
            <a:off x="3483428" y="30479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Овал 159"/>
          <p:cNvSpPr/>
          <p:nvPr/>
        </p:nvSpPr>
        <p:spPr bwMode="auto">
          <a:xfrm>
            <a:off x="3178629" y="80554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Овал 160"/>
          <p:cNvSpPr/>
          <p:nvPr/>
        </p:nvSpPr>
        <p:spPr bwMode="auto">
          <a:xfrm>
            <a:off x="6553199" y="4463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Овал 161"/>
          <p:cNvSpPr/>
          <p:nvPr/>
        </p:nvSpPr>
        <p:spPr bwMode="auto">
          <a:xfrm>
            <a:off x="3897085" y="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" name="Овал 162"/>
          <p:cNvSpPr/>
          <p:nvPr/>
        </p:nvSpPr>
        <p:spPr bwMode="auto">
          <a:xfrm>
            <a:off x="5671457" y="9906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Овал 163"/>
          <p:cNvSpPr/>
          <p:nvPr/>
        </p:nvSpPr>
        <p:spPr bwMode="auto">
          <a:xfrm>
            <a:off x="5018313" y="78377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Овал 164"/>
          <p:cNvSpPr/>
          <p:nvPr/>
        </p:nvSpPr>
        <p:spPr bwMode="auto">
          <a:xfrm>
            <a:off x="4376056" y="38099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6" name="Овал 165"/>
          <p:cNvSpPr/>
          <p:nvPr/>
        </p:nvSpPr>
        <p:spPr bwMode="auto">
          <a:xfrm>
            <a:off x="2525485" y="696686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7" name="Овал 166"/>
          <p:cNvSpPr/>
          <p:nvPr/>
        </p:nvSpPr>
        <p:spPr bwMode="auto">
          <a:xfrm>
            <a:off x="2808513" y="27214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8" name="Овал 167"/>
          <p:cNvSpPr/>
          <p:nvPr/>
        </p:nvSpPr>
        <p:spPr bwMode="auto">
          <a:xfrm>
            <a:off x="5780313" y="2177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9" name="Овал 168"/>
          <p:cNvSpPr/>
          <p:nvPr/>
        </p:nvSpPr>
        <p:spPr bwMode="auto">
          <a:xfrm>
            <a:off x="6564085" y="10668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0" name="Овал 169"/>
          <p:cNvSpPr/>
          <p:nvPr/>
        </p:nvSpPr>
        <p:spPr bwMode="auto">
          <a:xfrm>
            <a:off x="3048000" y="5421086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1" name="Овал 170"/>
          <p:cNvSpPr/>
          <p:nvPr/>
        </p:nvSpPr>
        <p:spPr bwMode="auto">
          <a:xfrm>
            <a:off x="2405743" y="50183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Овал 171"/>
          <p:cNvSpPr/>
          <p:nvPr/>
        </p:nvSpPr>
        <p:spPr bwMode="auto">
          <a:xfrm>
            <a:off x="2318658" y="5976258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3" name="Овал 172"/>
          <p:cNvSpPr/>
          <p:nvPr/>
        </p:nvSpPr>
        <p:spPr bwMode="auto">
          <a:xfrm>
            <a:off x="3875314" y="6008915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" name="Овал 173"/>
          <p:cNvSpPr/>
          <p:nvPr/>
        </p:nvSpPr>
        <p:spPr bwMode="auto">
          <a:xfrm>
            <a:off x="3810000" y="485502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5" name="Овал 174"/>
          <p:cNvSpPr/>
          <p:nvPr/>
        </p:nvSpPr>
        <p:spPr bwMode="auto">
          <a:xfrm>
            <a:off x="4593772" y="5704115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6" name="Нашивка 175"/>
          <p:cNvSpPr/>
          <p:nvPr/>
        </p:nvSpPr>
        <p:spPr bwMode="auto">
          <a:xfrm rot="5400000">
            <a:off x="2775858" y="1774372"/>
            <a:ext cx="511628" cy="446314"/>
          </a:xfrm>
          <a:prstGeom prst="chevron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7" name="Равнобедренный треугольник 176"/>
          <p:cNvSpPr/>
          <p:nvPr/>
        </p:nvSpPr>
        <p:spPr bwMode="auto">
          <a:xfrm rot="10800000">
            <a:off x="794657" y="435429"/>
            <a:ext cx="478971" cy="261257"/>
          </a:xfrm>
          <a:prstGeom prst="triangle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8" name="Равнобедренный треугольник 177"/>
          <p:cNvSpPr/>
          <p:nvPr/>
        </p:nvSpPr>
        <p:spPr bwMode="auto">
          <a:xfrm rot="10800000">
            <a:off x="947057" y="1099458"/>
            <a:ext cx="478971" cy="261257"/>
          </a:xfrm>
          <a:prstGeom prst="triangle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9" name="Равнобедренный треугольник 178"/>
          <p:cNvSpPr/>
          <p:nvPr/>
        </p:nvSpPr>
        <p:spPr bwMode="auto">
          <a:xfrm rot="10800000">
            <a:off x="1654629" y="304800"/>
            <a:ext cx="478971" cy="261257"/>
          </a:xfrm>
          <a:prstGeom prst="triangle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0" name="Блок-схема: знак завершения 179"/>
          <p:cNvSpPr/>
          <p:nvPr/>
        </p:nvSpPr>
        <p:spPr bwMode="auto">
          <a:xfrm>
            <a:off x="2786743" y="2862943"/>
            <a:ext cx="892629" cy="239486"/>
          </a:xfrm>
          <a:prstGeom prst="flowChartTerminator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-3.7037E-6 C 0.00121 -0.01273 0.01944 0.0081 0.02968 0.01435 C 0.03993 0.0206 0.04878 0.02917 0.0618 0.0382 C 0.07482 0.04722 0.10329 0.05903 0.10833 0.06829 C 0.11336 0.07755 0.11059 0.09167 0.09166 0.09375 C 0.07274 0.09584 0.01701 0.09028 -0.00487 0.08102 C -0.02674 0.07176 -0.0283 0.04097 -0.03924 0.0382 C -0.05018 0.03542 -0.07344 0.05301 -0.07032 0.06366 C -0.06719 0.07431 -0.01702 0.0882 -0.02032 0.10162 C -0.02362 0.11505 -0.07518 0.13033 -0.09046 0.14445 C -0.10573 0.15857 -0.11441 0.17709 -0.11198 0.18588 C -0.10955 0.19468 -0.07674 0.18912 -0.07622 0.19699 C -0.0757 0.20486 -0.10869 0.22338 -0.10834 0.23334 C -0.10799 0.24329 -0.0757 0.24954 -0.07379 0.25718 C -0.07188 0.26482 -0.09289 0.28357 -0.09653 0.2794 C -0.10018 0.27523 -0.09619 0.2338 -0.09532 0.23195 C -0.09445 0.23009 -0.09063 0.26898 -0.09167 0.26829 C -0.09271 0.26759 -0.10244 0.22662 -0.10122 0.22709 C -0.1 0.22755 -0.0849 0.26412 -0.08455 0.27153 C -0.08421 0.27894 -0.09844 0.2882 -0.09879 0.27153 C -0.09914 0.25486 -0.08889 0.19931 -0.08698 0.17153 C -0.08507 0.14375 -0.09393 0.1132 -0.08698 0.10486 C -0.08004 0.09653 -0.06233 0.11459 -0.04532 0.12084 C -0.0283 0.12709 0.00416 0.14815 0.01545 0.14306 C 0.02673 0.13797 0.02482 0.11459 0.02256 0.09051 C 0.02031 0.06644 -0.00122 0.01273 8.33333E-7 -3.7037E-6 Z " pathEditMode="relative" ptsTypes="aaaaaaaaaaaaaaaaaaaaaaaaaa">
                                      <p:cBhvr>
                                        <p:cTn id="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1296 C 0.00833 -0.00046 0.01909 -0.01389 0.02482 -0.02662 C 0.03055 -0.03935 0.02725 -0.05764 0.03194 -0.0632 C 0.03663 -0.06875 0.0434 -0.06806 0.05347 -0.05996 C 0.06354 -0.05185 0.08281 -0.01551 0.09271 -0.01389 C 0.1026 -0.01227 0.1059 -0.05185 0.11302 -0.05046 C 0.12014 -0.04908 0.14409 -0.01597 0.13559 -0.00602 C 0.12708 0.00393 0.07465 0.00116 0.0618 0.00995 C 0.04896 0.01875 0.05087 0.0412 0.05816 0.04629 C 0.06545 0.05139 0.09878 0.0331 0.1059 0.04004 C 0.11302 0.04699 0.09566 0.08819 0.10104 0.08773 C 0.10642 0.08727 0.12291 0.04653 0.13802 0.0368 C 0.15312 0.02708 0.17413 0.02963 0.19149 0.02893 C 0.20868 0.02824 0.24566 0.03032 0.24271 0.03217 C 0.23975 0.03403 0.17621 0.0375 0.17361 0.04004 C 0.17083 0.04259 0.22465 0.04514 0.22604 0.04791 C 0.22725 0.05069 0.18489 0.05324 0.1809 0.05741 C 0.17691 0.06157 0.19982 0.06991 0.20225 0.07338 C 0.20469 0.07685 0.19462 0.07731 0.19514 0.07801 C 0.19548 0.0787 0.19982 0.07824 0.20469 0.07801 " pathEditMode="relative" rAng="0" ptsTypes="aaaaaaaaaaaaaaaaaaaA">
                                      <p:cBhvr>
                                        <p:cTn id="10" dur="5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18519E-6 C 0.0099 0.00416 0.01979 0.00856 0.03698 0.01435 C 0.05417 0.02013 0.10191 0.02777 0.10365 0.03495 C 0.10538 0.04212 0.06389 0.053 0.04757 0.05717 C 0.03125 0.06134 0.00781 0.05416 0.0059 0.06041 C 0.00399 0.06666 0.02465 0.08518 0.03576 0.09536 C 0.04688 0.10555 0.07378 0.11597 0.07257 0.12222 C 0.07135 0.12847 0.04149 0.12036 0.02865 0.13333 C 0.0158 0.14629 -0.00295 0.18333 -0.00469 0.19999 C -0.00642 0.21666 0.01736 0.2199 0.01788 0.23333 C 0.0184 0.24675 -0.00139 0.26111 -0.00122 0.28101 C -0.00104 0.30092 0.01962 0.33402 0.0191 0.35231 C 0.01858 0.3706 -0.00538 0.37523 -0.00469 0.3905 C -0.00399 0.40578 0.02361 0.4287 0.02378 0.44444 C 0.02396 0.46018 -0.00243 0.47268 -0.00365 0.48564 C -0.00486 0.49861 0.01719 0.50578 0.01667 0.52222 C 0.01615 0.53865 -0.00885 0.56388 -0.00712 0.58425 C -0.00538 0.60462 0.01094 0.62453 0.02743 0.64444 " pathEditMode="relative" ptsTypes="aaaaaaaaaaaaaaaaaA">
                                      <p:cBhvr>
                                        <p:cTn id="16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60" grpId="0" animBg="1"/>
      <p:bldP spid="178" grpId="0" animBg="1"/>
      <p:bldP spid="18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Скругленный прямоугольник 175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158" name="Овал 157"/>
          <p:cNvSpPr/>
          <p:nvPr/>
        </p:nvSpPr>
        <p:spPr bwMode="auto">
          <a:xfrm>
            <a:off x="5562615" y="70757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Овал 158"/>
          <p:cNvSpPr/>
          <p:nvPr/>
        </p:nvSpPr>
        <p:spPr bwMode="auto">
          <a:xfrm>
            <a:off x="4920358" y="30479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Овал 159"/>
          <p:cNvSpPr/>
          <p:nvPr/>
        </p:nvSpPr>
        <p:spPr bwMode="auto">
          <a:xfrm>
            <a:off x="4615559" y="80554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Овал 160"/>
          <p:cNvSpPr/>
          <p:nvPr/>
        </p:nvSpPr>
        <p:spPr bwMode="auto">
          <a:xfrm>
            <a:off x="7990129" y="4463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Овал 161"/>
          <p:cNvSpPr/>
          <p:nvPr/>
        </p:nvSpPr>
        <p:spPr bwMode="auto">
          <a:xfrm>
            <a:off x="5334015" y="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" name="Овал 162"/>
          <p:cNvSpPr/>
          <p:nvPr/>
        </p:nvSpPr>
        <p:spPr bwMode="auto">
          <a:xfrm>
            <a:off x="7108387" y="9906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Овал 163"/>
          <p:cNvSpPr/>
          <p:nvPr/>
        </p:nvSpPr>
        <p:spPr bwMode="auto">
          <a:xfrm>
            <a:off x="6455243" y="78377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Овал 164"/>
          <p:cNvSpPr/>
          <p:nvPr/>
        </p:nvSpPr>
        <p:spPr bwMode="auto">
          <a:xfrm>
            <a:off x="5812986" y="38099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6" name="Овал 165"/>
          <p:cNvSpPr/>
          <p:nvPr/>
        </p:nvSpPr>
        <p:spPr bwMode="auto">
          <a:xfrm>
            <a:off x="3962415" y="696686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7" name="Овал 166"/>
          <p:cNvSpPr/>
          <p:nvPr/>
        </p:nvSpPr>
        <p:spPr bwMode="auto">
          <a:xfrm>
            <a:off x="4245443" y="27214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8" name="Овал 167"/>
          <p:cNvSpPr/>
          <p:nvPr/>
        </p:nvSpPr>
        <p:spPr bwMode="auto">
          <a:xfrm>
            <a:off x="7217243" y="2177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9" name="Овал 168"/>
          <p:cNvSpPr/>
          <p:nvPr/>
        </p:nvSpPr>
        <p:spPr bwMode="auto">
          <a:xfrm>
            <a:off x="8001015" y="10668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0" name="Овал 169"/>
          <p:cNvSpPr/>
          <p:nvPr/>
        </p:nvSpPr>
        <p:spPr bwMode="auto">
          <a:xfrm>
            <a:off x="4484930" y="5421086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1" name="Овал 170"/>
          <p:cNvSpPr/>
          <p:nvPr/>
        </p:nvSpPr>
        <p:spPr bwMode="auto">
          <a:xfrm>
            <a:off x="3842673" y="50183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Овал 171"/>
          <p:cNvSpPr/>
          <p:nvPr/>
        </p:nvSpPr>
        <p:spPr bwMode="auto">
          <a:xfrm>
            <a:off x="3755588" y="5976258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3" name="Овал 172"/>
          <p:cNvSpPr/>
          <p:nvPr/>
        </p:nvSpPr>
        <p:spPr bwMode="auto">
          <a:xfrm>
            <a:off x="5312244" y="6008915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" name="Овал 173"/>
          <p:cNvSpPr/>
          <p:nvPr/>
        </p:nvSpPr>
        <p:spPr bwMode="auto">
          <a:xfrm>
            <a:off x="5246930" y="485502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5" name="Овал 174"/>
          <p:cNvSpPr/>
          <p:nvPr/>
        </p:nvSpPr>
        <p:spPr bwMode="auto">
          <a:xfrm>
            <a:off x="6030702" y="5704115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" name="Группа 119"/>
          <p:cNvGrpSpPr/>
          <p:nvPr/>
        </p:nvGrpSpPr>
        <p:grpSpPr>
          <a:xfrm>
            <a:off x="3004470" y="2351314"/>
            <a:ext cx="5943613" cy="2068275"/>
            <a:chOff x="283026" y="925286"/>
            <a:chExt cx="5943613" cy="2068275"/>
          </a:xfrm>
        </p:grpSpPr>
        <p:grpSp>
          <p:nvGrpSpPr>
            <p:cNvPr id="8" name="Группа 6"/>
            <p:cNvGrpSpPr/>
            <p:nvPr/>
          </p:nvGrpSpPr>
          <p:grpSpPr>
            <a:xfrm>
              <a:off x="283027" y="925286"/>
              <a:ext cx="337457" cy="1001486"/>
              <a:chOff x="1143000" y="1143000"/>
              <a:chExt cx="337457" cy="1001486"/>
            </a:xfrm>
          </p:grpSpPr>
          <p:sp>
            <p:nvSpPr>
              <p:cNvPr id="4" name="Овал 3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" name="Полилиния 4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" name="Группа 7"/>
            <p:cNvGrpSpPr/>
            <p:nvPr/>
          </p:nvGrpSpPr>
          <p:grpSpPr>
            <a:xfrm>
              <a:off x="620484" y="936171"/>
              <a:ext cx="337457" cy="1001486"/>
              <a:chOff x="1143000" y="1143000"/>
              <a:chExt cx="337457" cy="1001486"/>
            </a:xfrm>
          </p:grpSpPr>
          <p:sp>
            <p:nvSpPr>
              <p:cNvPr id="9" name="Овал 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Полилиния 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Полилиния 1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" name="Группа 11"/>
            <p:cNvGrpSpPr/>
            <p:nvPr/>
          </p:nvGrpSpPr>
          <p:grpSpPr>
            <a:xfrm>
              <a:off x="957941" y="936172"/>
              <a:ext cx="337457" cy="1001486"/>
              <a:chOff x="1143000" y="1143000"/>
              <a:chExt cx="337457" cy="1001486"/>
            </a:xfrm>
          </p:grpSpPr>
          <p:sp>
            <p:nvSpPr>
              <p:cNvPr id="13" name="Овал 1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Полилиния 1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Полилиния 1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0" name="Группа 15"/>
            <p:cNvGrpSpPr/>
            <p:nvPr/>
          </p:nvGrpSpPr>
          <p:grpSpPr>
            <a:xfrm>
              <a:off x="1306284" y="947057"/>
              <a:ext cx="337457" cy="1001486"/>
              <a:chOff x="1143000" y="1143000"/>
              <a:chExt cx="337457" cy="1001486"/>
            </a:xfrm>
          </p:grpSpPr>
          <p:sp>
            <p:nvSpPr>
              <p:cNvPr id="17" name="Овал 16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Полилиния 18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4" name="Группа 19"/>
            <p:cNvGrpSpPr/>
            <p:nvPr/>
          </p:nvGrpSpPr>
          <p:grpSpPr>
            <a:xfrm>
              <a:off x="2884725" y="957943"/>
              <a:ext cx="337457" cy="1001486"/>
              <a:chOff x="1143000" y="1143000"/>
              <a:chExt cx="337457" cy="1001486"/>
            </a:xfrm>
          </p:grpSpPr>
          <p:sp>
            <p:nvSpPr>
              <p:cNvPr id="21" name="Овал 20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Полилиния 21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Полилиния 22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8" name="Группа 23"/>
            <p:cNvGrpSpPr/>
            <p:nvPr/>
          </p:nvGrpSpPr>
          <p:grpSpPr>
            <a:xfrm>
              <a:off x="3222181" y="957943"/>
              <a:ext cx="337457" cy="1001486"/>
              <a:chOff x="1143000" y="1143000"/>
              <a:chExt cx="337457" cy="1001486"/>
            </a:xfrm>
          </p:grpSpPr>
          <p:sp>
            <p:nvSpPr>
              <p:cNvPr id="25" name="Овал 24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Полилиния 25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Полилиния 26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2" name="Группа 27"/>
            <p:cNvGrpSpPr/>
            <p:nvPr/>
          </p:nvGrpSpPr>
          <p:grpSpPr>
            <a:xfrm>
              <a:off x="3548753" y="947058"/>
              <a:ext cx="337457" cy="1001486"/>
              <a:chOff x="1143000" y="1143000"/>
              <a:chExt cx="337457" cy="1001486"/>
            </a:xfrm>
          </p:grpSpPr>
          <p:sp>
            <p:nvSpPr>
              <p:cNvPr id="29" name="Овал 2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Полилиния 2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Полилиния 3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6" name="Группа 31"/>
            <p:cNvGrpSpPr/>
            <p:nvPr/>
          </p:nvGrpSpPr>
          <p:grpSpPr>
            <a:xfrm>
              <a:off x="3886210" y="947057"/>
              <a:ext cx="337457" cy="1001486"/>
              <a:chOff x="1143000" y="1143000"/>
              <a:chExt cx="337457" cy="1001486"/>
            </a:xfrm>
          </p:grpSpPr>
          <p:sp>
            <p:nvSpPr>
              <p:cNvPr id="33" name="Овал 3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Полилиния 3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Полилиния 3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0" name="Группа 35"/>
            <p:cNvGrpSpPr/>
            <p:nvPr/>
          </p:nvGrpSpPr>
          <p:grpSpPr>
            <a:xfrm>
              <a:off x="4234553" y="947056"/>
              <a:ext cx="337457" cy="1001486"/>
              <a:chOff x="1143000" y="1143000"/>
              <a:chExt cx="337457" cy="1001486"/>
            </a:xfrm>
          </p:grpSpPr>
          <p:sp>
            <p:nvSpPr>
              <p:cNvPr id="37" name="Овал 36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Полилиния 37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Полилиния 38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4" name="Группа 39"/>
            <p:cNvGrpSpPr/>
            <p:nvPr/>
          </p:nvGrpSpPr>
          <p:grpSpPr>
            <a:xfrm>
              <a:off x="4898582" y="936171"/>
              <a:ext cx="337457" cy="1001486"/>
              <a:chOff x="1143000" y="1143000"/>
              <a:chExt cx="337457" cy="1001486"/>
            </a:xfrm>
          </p:grpSpPr>
          <p:sp>
            <p:nvSpPr>
              <p:cNvPr id="41" name="Овал 40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Полилиния 41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Полилиния 42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8" name="Группа 43"/>
            <p:cNvGrpSpPr/>
            <p:nvPr/>
          </p:nvGrpSpPr>
          <p:grpSpPr>
            <a:xfrm>
              <a:off x="4572010" y="947057"/>
              <a:ext cx="337457" cy="1001486"/>
              <a:chOff x="1143000" y="1143000"/>
              <a:chExt cx="337457" cy="1001486"/>
            </a:xfrm>
          </p:grpSpPr>
          <p:sp>
            <p:nvSpPr>
              <p:cNvPr id="45" name="Овал 44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Полилиния 45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Полилиния 46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2" name="Группа 47"/>
            <p:cNvGrpSpPr/>
            <p:nvPr/>
          </p:nvGrpSpPr>
          <p:grpSpPr>
            <a:xfrm>
              <a:off x="5225153" y="947056"/>
              <a:ext cx="337457" cy="1001486"/>
              <a:chOff x="1143000" y="1143000"/>
              <a:chExt cx="337457" cy="1001486"/>
            </a:xfrm>
          </p:grpSpPr>
          <p:sp>
            <p:nvSpPr>
              <p:cNvPr id="49" name="Овал 4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Полилиния 4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Полилиния 5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6" name="Группа 51"/>
            <p:cNvGrpSpPr/>
            <p:nvPr/>
          </p:nvGrpSpPr>
          <p:grpSpPr>
            <a:xfrm>
              <a:off x="5551725" y="968828"/>
              <a:ext cx="337457" cy="1001486"/>
              <a:chOff x="1143000" y="1143000"/>
              <a:chExt cx="337457" cy="1001486"/>
            </a:xfrm>
          </p:grpSpPr>
          <p:sp>
            <p:nvSpPr>
              <p:cNvPr id="53" name="Овал 5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Полилиния 5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Полилиния 5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0" name="Группа 55"/>
            <p:cNvGrpSpPr/>
            <p:nvPr/>
          </p:nvGrpSpPr>
          <p:grpSpPr>
            <a:xfrm>
              <a:off x="5889182" y="968828"/>
              <a:ext cx="337457" cy="1001486"/>
              <a:chOff x="1143000" y="1143000"/>
              <a:chExt cx="337457" cy="1001486"/>
            </a:xfrm>
          </p:grpSpPr>
          <p:sp>
            <p:nvSpPr>
              <p:cNvPr id="57" name="Овал 56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Полилиния 57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Полилиния 58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1" name="Группа 6"/>
            <p:cNvGrpSpPr/>
            <p:nvPr/>
          </p:nvGrpSpPr>
          <p:grpSpPr>
            <a:xfrm flipV="1">
              <a:off x="283026" y="1992075"/>
              <a:ext cx="337457" cy="1001486"/>
              <a:chOff x="1143000" y="1143000"/>
              <a:chExt cx="337457" cy="1001486"/>
            </a:xfrm>
          </p:grpSpPr>
          <p:sp>
            <p:nvSpPr>
              <p:cNvPr id="117" name="Овал 3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8" name="Полилиния 4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9" name="Полилиния 5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2" name="Группа 7"/>
            <p:cNvGrpSpPr/>
            <p:nvPr/>
          </p:nvGrpSpPr>
          <p:grpSpPr>
            <a:xfrm flipV="1">
              <a:off x="620483" y="1981190"/>
              <a:ext cx="337457" cy="1001486"/>
              <a:chOff x="1143000" y="1143000"/>
              <a:chExt cx="337457" cy="1001486"/>
            </a:xfrm>
          </p:grpSpPr>
          <p:sp>
            <p:nvSpPr>
              <p:cNvPr id="114" name="Овал 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5" name="Полилиния 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6" name="Полилиния 1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3" name="Группа 11"/>
            <p:cNvGrpSpPr/>
            <p:nvPr/>
          </p:nvGrpSpPr>
          <p:grpSpPr>
            <a:xfrm flipV="1">
              <a:off x="957940" y="1981189"/>
              <a:ext cx="337457" cy="1001486"/>
              <a:chOff x="1143000" y="1143000"/>
              <a:chExt cx="337457" cy="1001486"/>
            </a:xfrm>
          </p:grpSpPr>
          <p:sp>
            <p:nvSpPr>
              <p:cNvPr id="111" name="Овал 1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2" name="Полилиния 1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3" name="Полилиния 1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4" name="Группа 15"/>
            <p:cNvGrpSpPr/>
            <p:nvPr/>
          </p:nvGrpSpPr>
          <p:grpSpPr>
            <a:xfrm flipV="1">
              <a:off x="1306283" y="1970304"/>
              <a:ext cx="337457" cy="1001486"/>
              <a:chOff x="1143000" y="1143000"/>
              <a:chExt cx="337457" cy="1001486"/>
            </a:xfrm>
          </p:grpSpPr>
          <p:sp>
            <p:nvSpPr>
              <p:cNvPr id="108" name="Овал 107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9" name="Полилиния 108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0" name="Полилиния 109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5" name="Группа 19"/>
            <p:cNvGrpSpPr/>
            <p:nvPr/>
          </p:nvGrpSpPr>
          <p:grpSpPr>
            <a:xfrm flipV="1">
              <a:off x="2884724" y="1959418"/>
              <a:ext cx="337457" cy="1001486"/>
              <a:chOff x="1143000" y="1143000"/>
              <a:chExt cx="337457" cy="1001486"/>
            </a:xfrm>
          </p:grpSpPr>
          <p:sp>
            <p:nvSpPr>
              <p:cNvPr id="105" name="Овал 104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6" name="Полилиния 105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7" name="Полилиния 106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6" name="Группа 23"/>
            <p:cNvGrpSpPr/>
            <p:nvPr/>
          </p:nvGrpSpPr>
          <p:grpSpPr>
            <a:xfrm flipV="1">
              <a:off x="3222180" y="1959418"/>
              <a:ext cx="337457" cy="1001486"/>
              <a:chOff x="1143000" y="1143000"/>
              <a:chExt cx="337457" cy="1001486"/>
            </a:xfrm>
          </p:grpSpPr>
          <p:sp>
            <p:nvSpPr>
              <p:cNvPr id="102" name="Овал 101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Полилиния 102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Полилиния 103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7" name="Группа 27"/>
            <p:cNvGrpSpPr/>
            <p:nvPr/>
          </p:nvGrpSpPr>
          <p:grpSpPr>
            <a:xfrm flipV="1">
              <a:off x="3548752" y="1970303"/>
              <a:ext cx="337457" cy="1001486"/>
              <a:chOff x="1143000" y="1143000"/>
              <a:chExt cx="337457" cy="1001486"/>
            </a:xfrm>
          </p:grpSpPr>
          <p:sp>
            <p:nvSpPr>
              <p:cNvPr id="99" name="Овал 9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0" name="Полилиния 9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Полилиния 10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8" name="Группа 31"/>
            <p:cNvGrpSpPr/>
            <p:nvPr/>
          </p:nvGrpSpPr>
          <p:grpSpPr>
            <a:xfrm flipV="1">
              <a:off x="3886209" y="1970304"/>
              <a:ext cx="337457" cy="1001486"/>
              <a:chOff x="1143000" y="1143000"/>
              <a:chExt cx="337457" cy="1001486"/>
            </a:xfrm>
          </p:grpSpPr>
          <p:sp>
            <p:nvSpPr>
              <p:cNvPr id="96" name="Овал 95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7" name="Полилиния 96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8" name="Полилиния 97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9" name="Группа 35"/>
            <p:cNvGrpSpPr/>
            <p:nvPr/>
          </p:nvGrpSpPr>
          <p:grpSpPr>
            <a:xfrm flipV="1">
              <a:off x="4234552" y="1970305"/>
              <a:ext cx="337457" cy="1001486"/>
              <a:chOff x="1143000" y="1143000"/>
              <a:chExt cx="337457" cy="1001486"/>
            </a:xfrm>
          </p:grpSpPr>
          <p:sp>
            <p:nvSpPr>
              <p:cNvPr id="93" name="Овал 9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Полилиния 9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Полилиния 9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0" name="Группа 39"/>
            <p:cNvGrpSpPr/>
            <p:nvPr/>
          </p:nvGrpSpPr>
          <p:grpSpPr>
            <a:xfrm flipV="1">
              <a:off x="4898581" y="1981190"/>
              <a:ext cx="337457" cy="1001486"/>
              <a:chOff x="1143000" y="1143000"/>
              <a:chExt cx="337457" cy="1001486"/>
            </a:xfrm>
          </p:grpSpPr>
          <p:sp>
            <p:nvSpPr>
              <p:cNvPr id="90" name="Овал 89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1" name="Полилиния 90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2" name="Полилиния 91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1" name="Группа 43"/>
            <p:cNvGrpSpPr/>
            <p:nvPr/>
          </p:nvGrpSpPr>
          <p:grpSpPr>
            <a:xfrm flipV="1">
              <a:off x="4572009" y="1970304"/>
              <a:ext cx="337457" cy="1001486"/>
              <a:chOff x="1143000" y="1143000"/>
              <a:chExt cx="337457" cy="1001486"/>
            </a:xfrm>
          </p:grpSpPr>
          <p:sp>
            <p:nvSpPr>
              <p:cNvPr id="87" name="Овал 86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8" name="Полилиния 87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9" name="Полилиния 88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2" name="Группа 47"/>
            <p:cNvGrpSpPr/>
            <p:nvPr/>
          </p:nvGrpSpPr>
          <p:grpSpPr>
            <a:xfrm flipV="1">
              <a:off x="5225152" y="1970305"/>
              <a:ext cx="337457" cy="1001486"/>
              <a:chOff x="1143000" y="1143000"/>
              <a:chExt cx="337457" cy="1001486"/>
            </a:xfrm>
          </p:grpSpPr>
          <p:sp>
            <p:nvSpPr>
              <p:cNvPr id="84" name="Овал 83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Полилиния 84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6" name="Полилиния 85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3" name="Группа 51"/>
            <p:cNvGrpSpPr/>
            <p:nvPr/>
          </p:nvGrpSpPr>
          <p:grpSpPr>
            <a:xfrm flipV="1">
              <a:off x="5551724" y="1948533"/>
              <a:ext cx="337457" cy="1001486"/>
              <a:chOff x="1143000" y="1143000"/>
              <a:chExt cx="337457" cy="1001486"/>
            </a:xfrm>
          </p:grpSpPr>
          <p:sp>
            <p:nvSpPr>
              <p:cNvPr id="81" name="Овал 80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Полилиния 81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Полилиния 82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4" name="Группа 55"/>
            <p:cNvGrpSpPr/>
            <p:nvPr/>
          </p:nvGrpSpPr>
          <p:grpSpPr>
            <a:xfrm flipV="1">
              <a:off x="5889181" y="1948533"/>
              <a:ext cx="337457" cy="1001486"/>
              <a:chOff x="1143000" y="1143000"/>
              <a:chExt cx="337457" cy="1001486"/>
            </a:xfrm>
          </p:grpSpPr>
          <p:sp>
            <p:nvSpPr>
              <p:cNvPr id="78" name="Овал 77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9" name="Полилиния 78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0" name="Полилиния 79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21" name="Скругленный прямоугольник 120"/>
          <p:cNvSpPr/>
          <p:nvPr/>
        </p:nvSpPr>
        <p:spPr bwMode="auto">
          <a:xfrm>
            <a:off x="4278101" y="2166257"/>
            <a:ext cx="478971" cy="23948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Скругленный прямоугольник 121"/>
          <p:cNvSpPr/>
          <p:nvPr/>
        </p:nvSpPr>
        <p:spPr bwMode="auto">
          <a:xfrm>
            <a:off x="5225159" y="2166256"/>
            <a:ext cx="478971" cy="23948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5" name="Группа 134"/>
          <p:cNvGrpSpPr/>
          <p:nvPr/>
        </p:nvGrpSpPr>
        <p:grpSpPr>
          <a:xfrm>
            <a:off x="7217243" y="1774371"/>
            <a:ext cx="653142" cy="751114"/>
            <a:chOff x="3548743" y="283028"/>
            <a:chExt cx="653142" cy="751114"/>
          </a:xfrm>
        </p:grpSpPr>
        <p:sp>
          <p:nvSpPr>
            <p:cNvPr id="123" name="Овал 122"/>
            <p:cNvSpPr/>
            <p:nvPr/>
          </p:nvSpPr>
          <p:spPr bwMode="auto">
            <a:xfrm>
              <a:off x="3875315" y="761999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Овал 123"/>
            <p:cNvSpPr/>
            <p:nvPr/>
          </p:nvSpPr>
          <p:spPr bwMode="auto">
            <a:xfrm>
              <a:off x="3886201" y="881742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Овал 124"/>
            <p:cNvSpPr/>
            <p:nvPr/>
          </p:nvSpPr>
          <p:spPr bwMode="auto">
            <a:xfrm>
              <a:off x="3777343" y="7075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Овал 125"/>
            <p:cNvSpPr/>
            <p:nvPr/>
          </p:nvSpPr>
          <p:spPr bwMode="auto">
            <a:xfrm>
              <a:off x="3842657" y="576943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Овал 126"/>
            <p:cNvSpPr/>
            <p:nvPr/>
          </p:nvSpPr>
          <p:spPr bwMode="auto">
            <a:xfrm>
              <a:off x="3722915" y="5551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Овал 127"/>
            <p:cNvSpPr/>
            <p:nvPr/>
          </p:nvSpPr>
          <p:spPr bwMode="auto">
            <a:xfrm>
              <a:off x="3657600" y="620486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Овал 128"/>
            <p:cNvSpPr/>
            <p:nvPr/>
          </p:nvSpPr>
          <p:spPr bwMode="auto">
            <a:xfrm>
              <a:off x="3548743" y="620485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Овал 129"/>
            <p:cNvSpPr/>
            <p:nvPr/>
          </p:nvSpPr>
          <p:spPr bwMode="auto">
            <a:xfrm>
              <a:off x="3929743" y="4789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Овал 130"/>
            <p:cNvSpPr/>
            <p:nvPr/>
          </p:nvSpPr>
          <p:spPr bwMode="auto">
            <a:xfrm>
              <a:off x="4060371" y="511629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Овал 131"/>
            <p:cNvSpPr/>
            <p:nvPr/>
          </p:nvSpPr>
          <p:spPr bwMode="auto">
            <a:xfrm>
              <a:off x="3712028" y="4789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Овал 132"/>
            <p:cNvSpPr/>
            <p:nvPr/>
          </p:nvSpPr>
          <p:spPr bwMode="auto">
            <a:xfrm>
              <a:off x="3690257" y="370114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Овал 133"/>
            <p:cNvSpPr/>
            <p:nvPr/>
          </p:nvSpPr>
          <p:spPr bwMode="auto">
            <a:xfrm>
              <a:off x="3614057" y="283028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6" name="Овал 135"/>
          <p:cNvSpPr/>
          <p:nvPr/>
        </p:nvSpPr>
        <p:spPr bwMode="auto">
          <a:xfrm>
            <a:off x="8305816" y="2024742"/>
            <a:ext cx="283028" cy="6531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Овал 149"/>
          <p:cNvSpPr/>
          <p:nvPr/>
        </p:nvSpPr>
        <p:spPr bwMode="auto">
          <a:xfrm>
            <a:off x="8273159" y="2231571"/>
            <a:ext cx="65314" cy="2503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1" name="Овал 150"/>
          <p:cNvSpPr/>
          <p:nvPr/>
        </p:nvSpPr>
        <p:spPr bwMode="auto">
          <a:xfrm>
            <a:off x="8207843" y="1763486"/>
            <a:ext cx="65314" cy="2503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Овал 151"/>
          <p:cNvSpPr/>
          <p:nvPr/>
        </p:nvSpPr>
        <p:spPr bwMode="auto">
          <a:xfrm>
            <a:off x="8262272" y="1905000"/>
            <a:ext cx="65314" cy="2503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Овал 152"/>
          <p:cNvSpPr/>
          <p:nvPr/>
        </p:nvSpPr>
        <p:spPr bwMode="auto">
          <a:xfrm>
            <a:off x="8305816" y="2057399"/>
            <a:ext cx="65314" cy="2503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4" name="Овал 153"/>
          <p:cNvSpPr/>
          <p:nvPr/>
        </p:nvSpPr>
        <p:spPr bwMode="auto">
          <a:xfrm rot="20482455">
            <a:off x="8458216" y="1948536"/>
            <a:ext cx="283028" cy="6531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Полилиния 154"/>
          <p:cNvSpPr/>
          <p:nvPr/>
        </p:nvSpPr>
        <p:spPr bwMode="auto">
          <a:xfrm>
            <a:off x="7151929" y="4299857"/>
            <a:ext cx="1112158" cy="649515"/>
          </a:xfrm>
          <a:custGeom>
            <a:avLst/>
            <a:gdLst>
              <a:gd name="connsiteX0" fmla="*/ 54429 w 1112158"/>
              <a:gd name="connsiteY0" fmla="*/ 76200 h 649515"/>
              <a:gd name="connsiteX1" fmla="*/ 359229 w 1112158"/>
              <a:gd name="connsiteY1" fmla="*/ 76200 h 649515"/>
              <a:gd name="connsiteX2" fmla="*/ 783772 w 1112158"/>
              <a:gd name="connsiteY2" fmla="*/ 54429 h 649515"/>
              <a:gd name="connsiteX3" fmla="*/ 1055915 w 1112158"/>
              <a:gd name="connsiteY3" fmla="*/ 21771 h 649515"/>
              <a:gd name="connsiteX4" fmla="*/ 1077686 w 1112158"/>
              <a:gd name="connsiteY4" fmla="*/ 185057 h 649515"/>
              <a:gd name="connsiteX5" fmla="*/ 849086 w 1112158"/>
              <a:gd name="connsiteY5" fmla="*/ 402771 h 649515"/>
              <a:gd name="connsiteX6" fmla="*/ 794658 w 1112158"/>
              <a:gd name="connsiteY6" fmla="*/ 598714 h 649515"/>
              <a:gd name="connsiteX7" fmla="*/ 446315 w 1112158"/>
              <a:gd name="connsiteY7" fmla="*/ 620486 h 649515"/>
              <a:gd name="connsiteX8" fmla="*/ 228600 w 1112158"/>
              <a:gd name="connsiteY8" fmla="*/ 424543 h 649515"/>
              <a:gd name="connsiteX9" fmla="*/ 130629 w 1112158"/>
              <a:gd name="connsiteY9" fmla="*/ 195943 h 649515"/>
              <a:gd name="connsiteX10" fmla="*/ 32658 w 1112158"/>
              <a:gd name="connsiteY10" fmla="*/ 174171 h 649515"/>
              <a:gd name="connsiteX11" fmla="*/ 54429 w 1112158"/>
              <a:gd name="connsiteY11" fmla="*/ 76200 h 64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2158" h="649515">
                <a:moveTo>
                  <a:pt x="54429" y="76200"/>
                </a:moveTo>
                <a:cubicBezTo>
                  <a:pt x="108858" y="59871"/>
                  <a:pt x="237672" y="79828"/>
                  <a:pt x="359229" y="76200"/>
                </a:cubicBezTo>
                <a:cubicBezTo>
                  <a:pt x="480786" y="72572"/>
                  <a:pt x="667658" y="63500"/>
                  <a:pt x="783772" y="54429"/>
                </a:cubicBezTo>
                <a:cubicBezTo>
                  <a:pt x="899886" y="45358"/>
                  <a:pt x="1006929" y="0"/>
                  <a:pt x="1055915" y="21771"/>
                </a:cubicBezTo>
                <a:cubicBezTo>
                  <a:pt x="1104901" y="43542"/>
                  <a:pt x="1112158" y="121557"/>
                  <a:pt x="1077686" y="185057"/>
                </a:cubicBezTo>
                <a:cubicBezTo>
                  <a:pt x="1043215" y="248557"/>
                  <a:pt x="896257" y="333828"/>
                  <a:pt x="849086" y="402771"/>
                </a:cubicBezTo>
                <a:cubicBezTo>
                  <a:pt x="801915" y="471714"/>
                  <a:pt x="861786" y="562428"/>
                  <a:pt x="794658" y="598714"/>
                </a:cubicBezTo>
                <a:cubicBezTo>
                  <a:pt x="727530" y="635000"/>
                  <a:pt x="540658" y="649515"/>
                  <a:pt x="446315" y="620486"/>
                </a:cubicBezTo>
                <a:cubicBezTo>
                  <a:pt x="351972" y="591458"/>
                  <a:pt x="281214" y="495300"/>
                  <a:pt x="228600" y="424543"/>
                </a:cubicBezTo>
                <a:cubicBezTo>
                  <a:pt x="175986" y="353786"/>
                  <a:pt x="163286" y="237672"/>
                  <a:pt x="130629" y="195943"/>
                </a:cubicBezTo>
                <a:cubicBezTo>
                  <a:pt x="97972" y="154214"/>
                  <a:pt x="43544" y="194128"/>
                  <a:pt x="32658" y="174171"/>
                </a:cubicBezTo>
                <a:cubicBezTo>
                  <a:pt x="21772" y="154214"/>
                  <a:pt x="0" y="92529"/>
                  <a:pt x="54429" y="7620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Полилиния 155"/>
          <p:cNvSpPr/>
          <p:nvPr/>
        </p:nvSpPr>
        <p:spPr bwMode="auto">
          <a:xfrm>
            <a:off x="6193987" y="2189842"/>
            <a:ext cx="834571" cy="847271"/>
          </a:xfrm>
          <a:custGeom>
            <a:avLst/>
            <a:gdLst>
              <a:gd name="connsiteX0" fmla="*/ 272142 w 834571"/>
              <a:gd name="connsiteY0" fmla="*/ 52614 h 847271"/>
              <a:gd name="connsiteX1" fmla="*/ 642257 w 834571"/>
              <a:gd name="connsiteY1" fmla="*/ 9071 h 847271"/>
              <a:gd name="connsiteX2" fmla="*/ 751114 w 834571"/>
              <a:gd name="connsiteY2" fmla="*/ 107042 h 847271"/>
              <a:gd name="connsiteX3" fmla="*/ 827314 w 834571"/>
              <a:gd name="connsiteY3" fmla="*/ 390071 h 847271"/>
              <a:gd name="connsiteX4" fmla="*/ 707571 w 834571"/>
              <a:gd name="connsiteY4" fmla="*/ 749300 h 847271"/>
              <a:gd name="connsiteX5" fmla="*/ 457199 w 834571"/>
              <a:gd name="connsiteY5" fmla="*/ 727528 h 847271"/>
              <a:gd name="connsiteX6" fmla="*/ 272142 w 834571"/>
              <a:gd name="connsiteY6" fmla="*/ 760185 h 847271"/>
              <a:gd name="connsiteX7" fmla="*/ 174171 w 834571"/>
              <a:gd name="connsiteY7" fmla="*/ 836385 h 847271"/>
              <a:gd name="connsiteX8" fmla="*/ 21771 w 834571"/>
              <a:gd name="connsiteY8" fmla="*/ 694871 h 847271"/>
              <a:gd name="connsiteX9" fmla="*/ 43542 w 834571"/>
              <a:gd name="connsiteY9" fmla="*/ 498928 h 847271"/>
              <a:gd name="connsiteX10" fmla="*/ 43542 w 834571"/>
              <a:gd name="connsiteY10" fmla="*/ 183242 h 847271"/>
              <a:gd name="connsiteX11" fmla="*/ 272142 w 834571"/>
              <a:gd name="connsiteY11" fmla="*/ 52614 h 84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4571" h="847271">
                <a:moveTo>
                  <a:pt x="272142" y="52614"/>
                </a:moveTo>
                <a:cubicBezTo>
                  <a:pt x="371928" y="23586"/>
                  <a:pt x="562428" y="0"/>
                  <a:pt x="642257" y="9071"/>
                </a:cubicBezTo>
                <a:cubicBezTo>
                  <a:pt x="722086" y="18142"/>
                  <a:pt x="720271" y="43542"/>
                  <a:pt x="751114" y="107042"/>
                </a:cubicBezTo>
                <a:cubicBezTo>
                  <a:pt x="781957" y="170542"/>
                  <a:pt x="834571" y="283028"/>
                  <a:pt x="827314" y="390071"/>
                </a:cubicBezTo>
                <a:cubicBezTo>
                  <a:pt x="820057" y="497114"/>
                  <a:pt x="769257" y="693057"/>
                  <a:pt x="707571" y="749300"/>
                </a:cubicBezTo>
                <a:cubicBezTo>
                  <a:pt x="645885" y="805543"/>
                  <a:pt x="529770" y="725714"/>
                  <a:pt x="457199" y="727528"/>
                </a:cubicBezTo>
                <a:cubicBezTo>
                  <a:pt x="384628" y="729342"/>
                  <a:pt x="319313" y="742042"/>
                  <a:pt x="272142" y="760185"/>
                </a:cubicBezTo>
                <a:cubicBezTo>
                  <a:pt x="224971" y="778328"/>
                  <a:pt x="215899" y="847271"/>
                  <a:pt x="174171" y="836385"/>
                </a:cubicBezTo>
                <a:cubicBezTo>
                  <a:pt x="132443" y="825499"/>
                  <a:pt x="43542" y="751114"/>
                  <a:pt x="21771" y="694871"/>
                </a:cubicBezTo>
                <a:cubicBezTo>
                  <a:pt x="0" y="638628"/>
                  <a:pt x="39914" y="584199"/>
                  <a:pt x="43542" y="498928"/>
                </a:cubicBezTo>
                <a:cubicBezTo>
                  <a:pt x="47170" y="413657"/>
                  <a:pt x="7256" y="259442"/>
                  <a:pt x="43542" y="183242"/>
                </a:cubicBezTo>
                <a:cubicBezTo>
                  <a:pt x="79828" y="107042"/>
                  <a:pt x="172356" y="81642"/>
                  <a:pt x="272142" y="52614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0" name="Блок-схема: знак завершения 179"/>
          <p:cNvSpPr/>
          <p:nvPr/>
        </p:nvSpPr>
        <p:spPr bwMode="auto">
          <a:xfrm>
            <a:off x="4256330" y="2841171"/>
            <a:ext cx="892629" cy="239486"/>
          </a:xfrm>
          <a:prstGeom prst="flowChartTerminator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85" name="Группа 184"/>
          <p:cNvGrpSpPr/>
          <p:nvPr/>
        </p:nvGrpSpPr>
        <p:grpSpPr>
          <a:xfrm>
            <a:off x="185057" y="2057401"/>
            <a:ext cx="2035629" cy="2677885"/>
            <a:chOff x="185057" y="2057401"/>
            <a:chExt cx="2035629" cy="2677885"/>
          </a:xfrm>
        </p:grpSpPr>
        <p:sp>
          <p:nvSpPr>
            <p:cNvPr id="182" name="Прямоугольник 181"/>
            <p:cNvSpPr/>
            <p:nvPr/>
          </p:nvSpPr>
          <p:spPr bwMode="auto">
            <a:xfrm>
              <a:off x="185057" y="2057401"/>
              <a:ext cx="2035629" cy="267788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400" dirty="0" smtClean="0"/>
                <a:t>Вольтметр 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3" name="Овал 182"/>
            <p:cNvSpPr/>
            <p:nvPr/>
          </p:nvSpPr>
          <p:spPr bwMode="auto">
            <a:xfrm>
              <a:off x="381001" y="2416628"/>
              <a:ext cx="1600200" cy="11321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-70mV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4" name="Овал 183"/>
          <p:cNvSpPr/>
          <p:nvPr/>
        </p:nvSpPr>
        <p:spPr bwMode="auto">
          <a:xfrm>
            <a:off x="381001" y="2416627"/>
            <a:ext cx="1600200" cy="113211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0mV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7" name="Круговая стрелка 186"/>
          <p:cNvSpPr/>
          <p:nvPr/>
        </p:nvSpPr>
        <p:spPr bwMode="auto">
          <a:xfrm>
            <a:off x="1970314" y="1295400"/>
            <a:ext cx="1262743" cy="1513114"/>
          </a:xfrm>
          <a:prstGeom prst="circular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ru-RU" sz="2400" smtClean="0"/>
          </a:p>
        </p:txBody>
      </p:sp>
      <p:sp>
        <p:nvSpPr>
          <p:cNvPr id="188" name="Круговая стрелка 187"/>
          <p:cNvSpPr/>
          <p:nvPr/>
        </p:nvSpPr>
        <p:spPr bwMode="auto">
          <a:xfrm flipV="1">
            <a:off x="1948543" y="3973285"/>
            <a:ext cx="1262743" cy="1513114"/>
          </a:xfrm>
          <a:prstGeom prst="circular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ru-RU" sz="2400" smtClean="0"/>
          </a:p>
        </p:txBody>
      </p:sp>
      <p:sp>
        <p:nvSpPr>
          <p:cNvPr id="189" name="TextBox 188"/>
          <p:cNvSpPr txBox="1"/>
          <p:nvPr/>
        </p:nvSpPr>
        <p:spPr>
          <a:xfrm>
            <a:off x="3276600" y="1861458"/>
            <a:ext cx="359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FF66"/>
                </a:solidFill>
              </a:rPr>
              <a:t>+</a:t>
            </a:r>
            <a:endParaRPr lang="ru-RU" sz="4000" dirty="0">
              <a:solidFill>
                <a:srgbClr val="CCFF66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3592285" y="1861457"/>
            <a:ext cx="359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FF66"/>
                </a:solidFill>
              </a:rPr>
              <a:t>+</a:t>
            </a:r>
            <a:endParaRPr lang="ru-RU" sz="4000" dirty="0">
              <a:solidFill>
                <a:srgbClr val="CCFF66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3897086" y="1861461"/>
            <a:ext cx="359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FF66"/>
                </a:solidFill>
              </a:rPr>
              <a:t>+</a:t>
            </a:r>
            <a:endParaRPr lang="ru-RU" sz="4000" dirty="0">
              <a:solidFill>
                <a:srgbClr val="CCFF66"/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2971799" y="1850571"/>
            <a:ext cx="359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FF66"/>
                </a:solidFill>
              </a:rPr>
              <a:t>+</a:t>
            </a:r>
            <a:endParaRPr lang="ru-RU" sz="4000" dirty="0">
              <a:solidFill>
                <a:srgbClr val="CCFF66"/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2971799" y="4158342"/>
            <a:ext cx="359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FF66"/>
                </a:solidFill>
              </a:rPr>
              <a:t>-</a:t>
            </a:r>
            <a:endParaRPr lang="ru-RU" sz="4000" dirty="0">
              <a:solidFill>
                <a:srgbClr val="CCFF66"/>
              </a:solidFill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3320143" y="4158342"/>
            <a:ext cx="359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FF66"/>
                </a:solidFill>
              </a:rPr>
              <a:t>-</a:t>
            </a:r>
            <a:endParaRPr lang="ru-RU" sz="4000" dirty="0">
              <a:solidFill>
                <a:srgbClr val="CCFF66"/>
              </a:solidFill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3657601" y="4169228"/>
            <a:ext cx="359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FF66"/>
                </a:solidFill>
              </a:rPr>
              <a:t>-</a:t>
            </a:r>
            <a:endParaRPr lang="ru-RU" sz="4000" dirty="0">
              <a:solidFill>
                <a:srgbClr val="CCFF66"/>
              </a:solidFill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3951514" y="4147456"/>
            <a:ext cx="359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FF66"/>
                </a:solidFill>
              </a:rPr>
              <a:t>-</a:t>
            </a:r>
            <a:endParaRPr lang="ru-RU" sz="4000" dirty="0">
              <a:solidFill>
                <a:srgbClr val="CC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-3.7037E-6 C 0.00121 -0.01273 0.01944 0.0081 0.02968 0.01435 C 0.03993 0.0206 0.04878 0.02917 0.0618 0.0382 C 0.07482 0.04722 0.10329 0.05903 0.10833 0.06829 C 0.11336 0.07755 0.11059 0.09167 0.09166 0.09375 C 0.07274 0.09584 0.01701 0.09028 -0.00487 0.08102 C -0.02674 0.07176 -0.0283 0.04097 -0.03924 0.0382 C -0.05018 0.03542 -0.07344 0.05301 -0.07032 0.06366 C -0.06719 0.07431 -0.01702 0.0882 -0.02032 0.10162 C -0.02362 0.11505 -0.07518 0.13033 -0.09046 0.14445 C -0.10573 0.15857 -0.11441 0.17709 -0.11198 0.18588 C -0.10955 0.19468 -0.07674 0.18912 -0.07622 0.19699 C -0.0757 0.20486 -0.10869 0.22338 -0.10834 0.23334 C -0.10799 0.24329 -0.0757 0.24954 -0.07379 0.25718 C -0.07188 0.26482 -0.09289 0.28357 -0.09653 0.2794 C -0.10018 0.27523 -0.09619 0.2338 -0.09532 0.23195 C -0.09445 0.23009 -0.09063 0.26898 -0.09167 0.26829 C -0.09271 0.26759 -0.10244 0.22662 -0.10122 0.22709 C -0.1 0.22755 -0.0849 0.26412 -0.08455 0.27153 C -0.08421 0.27894 -0.09844 0.2882 -0.09879 0.27153 C -0.09914 0.25486 -0.08889 0.19931 -0.08698 0.17153 C -0.08507 0.14375 -0.09393 0.1132 -0.08698 0.10486 C -0.08004 0.09653 -0.06233 0.11459 -0.04532 0.12084 C -0.0283 0.12709 0.00416 0.14815 0.01545 0.14306 C 0.02673 0.13797 0.02482 0.11459 0.02256 0.09051 C 0.02031 0.06644 -0.00122 0.01273 8.33333E-7 -3.7037E-6 Z " pathEditMode="relative" ptsTypes="aaaaaaaaaaaaaaaaaaaaaaaaaa">
                                      <p:cBhvr>
                                        <p:cTn id="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18519E-6 C 0.0099 0.00416 0.01979 0.00856 0.03698 0.01435 C 0.05417 0.02013 0.10191 0.02777 0.10365 0.03495 C 0.10538 0.04212 0.06389 0.053 0.04757 0.05717 C 0.03125 0.06134 0.00781 0.05416 0.0059 0.06041 C 0.00399 0.06666 0.02465 0.08518 0.03576 0.09536 C 0.04688 0.10555 0.07378 0.11597 0.07257 0.12222 C 0.07135 0.12847 0.04149 0.12036 0.02865 0.13333 C 0.0158 0.14629 -0.00295 0.18333 -0.00469 0.19999 C -0.00642 0.21666 0.01736 0.2199 0.01788 0.23333 C 0.0184 0.24675 -0.00139 0.26111 -0.00122 0.28101 C -0.00104 0.30092 0.01962 0.33402 0.0191 0.35231 C 0.01858 0.3706 -0.00538 0.37523 -0.00469 0.3905 C -0.00399 0.40578 0.02361 0.4287 0.02378 0.44444 C 0.02396 0.46018 -0.00243 0.47268 -0.00365 0.48564 C -0.00486 0.49861 0.01719 0.50578 0.01667 0.52222 C 0.01615 0.53865 -0.00885 0.56388 -0.00712 0.58425 C -0.00538 0.60462 0.01094 0.62453 0.02743 0.64444 " pathEditMode="relative" ptsTypes="aaaaaaaaaaaaaaaaaA">
                                      <p:cBhvr>
                                        <p:cTn id="30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60" grpId="0" animBg="1"/>
      <p:bldP spid="180" grpId="0" animBg="1"/>
      <p:bldP spid="184" grpId="0" animBg="1"/>
      <p:bldP spid="190" grpId="0"/>
      <p:bldP spid="192" grpId="0"/>
      <p:bldP spid="193" grpId="0"/>
      <p:bldP spid="1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Скругленный прямоугольник 221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52" name="Группа 15"/>
          <p:cNvGrpSpPr/>
          <p:nvPr/>
        </p:nvGrpSpPr>
        <p:grpSpPr>
          <a:xfrm flipV="1">
            <a:off x="5932709" y="3385446"/>
            <a:ext cx="337457" cy="1001486"/>
            <a:chOff x="1143000" y="1143000"/>
            <a:chExt cx="337457" cy="1001486"/>
          </a:xfrm>
        </p:grpSpPr>
        <p:sp>
          <p:nvSpPr>
            <p:cNvPr id="253" name="Овал 252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4" name="Полилиния 253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5" name="Полилиния 254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91" name="Прямая соединительная линия 190"/>
          <p:cNvCxnSpPr>
            <a:endCxn id="188" idx="7"/>
          </p:cNvCxnSpPr>
          <p:nvPr/>
        </p:nvCxnSpPr>
        <p:spPr bwMode="auto">
          <a:xfrm rot="10800000" flipV="1">
            <a:off x="1828797" y="4463143"/>
            <a:ext cx="2035632" cy="46808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Прямая соединительная линия 193"/>
          <p:cNvCxnSpPr/>
          <p:nvPr/>
        </p:nvCxnSpPr>
        <p:spPr bwMode="auto">
          <a:xfrm rot="10800000" flipV="1">
            <a:off x="2188031" y="4376056"/>
            <a:ext cx="1654626" cy="1632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6" name="Прямая соединительная линия 195"/>
          <p:cNvCxnSpPr/>
          <p:nvPr/>
        </p:nvCxnSpPr>
        <p:spPr bwMode="auto">
          <a:xfrm rot="10800000" flipV="1">
            <a:off x="2057401" y="4408714"/>
            <a:ext cx="1807029" cy="29391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8" name="Прямая соединительная линия 227"/>
          <p:cNvCxnSpPr/>
          <p:nvPr/>
        </p:nvCxnSpPr>
        <p:spPr bwMode="auto">
          <a:xfrm>
            <a:off x="4767943" y="4441371"/>
            <a:ext cx="1785258" cy="4027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158" name="Овал 157"/>
          <p:cNvSpPr/>
          <p:nvPr/>
        </p:nvSpPr>
        <p:spPr bwMode="auto">
          <a:xfrm>
            <a:off x="4920341" y="70757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Овал 158"/>
          <p:cNvSpPr/>
          <p:nvPr/>
        </p:nvSpPr>
        <p:spPr bwMode="auto">
          <a:xfrm>
            <a:off x="4278084" y="30479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Овал 159"/>
          <p:cNvSpPr/>
          <p:nvPr/>
        </p:nvSpPr>
        <p:spPr bwMode="auto">
          <a:xfrm>
            <a:off x="3973285" y="80554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Овал 160"/>
          <p:cNvSpPr/>
          <p:nvPr/>
        </p:nvSpPr>
        <p:spPr bwMode="auto">
          <a:xfrm>
            <a:off x="7347855" y="4463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Овал 161"/>
          <p:cNvSpPr/>
          <p:nvPr/>
        </p:nvSpPr>
        <p:spPr bwMode="auto">
          <a:xfrm>
            <a:off x="4691741" y="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" name="Овал 162"/>
          <p:cNvSpPr/>
          <p:nvPr/>
        </p:nvSpPr>
        <p:spPr bwMode="auto">
          <a:xfrm>
            <a:off x="6466113" y="9906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Овал 163"/>
          <p:cNvSpPr/>
          <p:nvPr/>
        </p:nvSpPr>
        <p:spPr bwMode="auto">
          <a:xfrm>
            <a:off x="5812969" y="78377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Овал 164"/>
          <p:cNvSpPr/>
          <p:nvPr/>
        </p:nvSpPr>
        <p:spPr bwMode="auto">
          <a:xfrm>
            <a:off x="5170712" y="38099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6" name="Овал 165"/>
          <p:cNvSpPr/>
          <p:nvPr/>
        </p:nvSpPr>
        <p:spPr bwMode="auto">
          <a:xfrm>
            <a:off x="3320141" y="696686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7" name="Овал 166"/>
          <p:cNvSpPr/>
          <p:nvPr/>
        </p:nvSpPr>
        <p:spPr bwMode="auto">
          <a:xfrm>
            <a:off x="3603169" y="27214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8" name="Овал 167"/>
          <p:cNvSpPr/>
          <p:nvPr/>
        </p:nvSpPr>
        <p:spPr bwMode="auto">
          <a:xfrm>
            <a:off x="6574969" y="2177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9" name="Овал 168"/>
          <p:cNvSpPr/>
          <p:nvPr/>
        </p:nvSpPr>
        <p:spPr bwMode="auto">
          <a:xfrm>
            <a:off x="7358741" y="10668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0" name="Овал 169"/>
          <p:cNvSpPr/>
          <p:nvPr/>
        </p:nvSpPr>
        <p:spPr bwMode="auto">
          <a:xfrm>
            <a:off x="4071273" y="588917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1" name="Овал 170"/>
          <p:cNvSpPr/>
          <p:nvPr/>
        </p:nvSpPr>
        <p:spPr bwMode="auto">
          <a:xfrm>
            <a:off x="3429016" y="548639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Овал 171"/>
          <p:cNvSpPr/>
          <p:nvPr/>
        </p:nvSpPr>
        <p:spPr bwMode="auto">
          <a:xfrm>
            <a:off x="3341931" y="644434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3" name="Овал 172"/>
          <p:cNvSpPr/>
          <p:nvPr/>
        </p:nvSpPr>
        <p:spPr bwMode="auto">
          <a:xfrm>
            <a:off x="4898587" y="64770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" name="Овал 173"/>
          <p:cNvSpPr/>
          <p:nvPr/>
        </p:nvSpPr>
        <p:spPr bwMode="auto">
          <a:xfrm>
            <a:off x="4833273" y="53231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5" name="Овал 174"/>
          <p:cNvSpPr/>
          <p:nvPr/>
        </p:nvSpPr>
        <p:spPr bwMode="auto">
          <a:xfrm>
            <a:off x="5617045" y="61722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329539" y="2351314"/>
            <a:ext cx="337457" cy="1001486"/>
            <a:chOff x="1143000" y="1143000"/>
            <a:chExt cx="337457" cy="1001486"/>
          </a:xfrm>
        </p:grpSpPr>
        <p:sp>
          <p:nvSpPr>
            <p:cNvPr id="4" name="Овал 3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Полилиния 4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Полилиния 5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666996" y="2362199"/>
            <a:ext cx="337457" cy="1001486"/>
            <a:chOff x="1143000" y="1143000"/>
            <a:chExt cx="337457" cy="1001486"/>
          </a:xfrm>
        </p:grpSpPr>
        <p:sp>
          <p:nvSpPr>
            <p:cNvPr id="9" name="Овал 8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004453" y="2362200"/>
            <a:ext cx="337457" cy="1001486"/>
            <a:chOff x="1143000" y="1143000"/>
            <a:chExt cx="337457" cy="1001486"/>
          </a:xfrm>
        </p:grpSpPr>
        <p:sp>
          <p:nvSpPr>
            <p:cNvPr id="13" name="Овал 12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352796" y="2373085"/>
            <a:ext cx="337457" cy="1001486"/>
            <a:chOff x="1143000" y="1143000"/>
            <a:chExt cx="337457" cy="1001486"/>
          </a:xfrm>
        </p:grpSpPr>
        <p:sp>
          <p:nvSpPr>
            <p:cNvPr id="17" name="Овал 16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Полилиния 18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931237" y="2383971"/>
            <a:ext cx="337457" cy="1001486"/>
            <a:chOff x="1143000" y="1143000"/>
            <a:chExt cx="337457" cy="1001486"/>
          </a:xfrm>
        </p:grpSpPr>
        <p:sp>
          <p:nvSpPr>
            <p:cNvPr id="21" name="Овал 20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Полилиния 22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268693" y="2383971"/>
            <a:ext cx="337457" cy="1001486"/>
            <a:chOff x="1143000" y="1143000"/>
            <a:chExt cx="337457" cy="1001486"/>
          </a:xfrm>
        </p:grpSpPr>
        <p:sp>
          <p:nvSpPr>
            <p:cNvPr id="25" name="Овал 24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Полилиния 25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Полилиния 26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595265" y="2373086"/>
            <a:ext cx="337457" cy="1001486"/>
            <a:chOff x="1143000" y="1143000"/>
            <a:chExt cx="337457" cy="1001486"/>
          </a:xfrm>
        </p:grpSpPr>
        <p:sp>
          <p:nvSpPr>
            <p:cNvPr id="29" name="Овал 28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Полилиния 29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Полилиния 30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281065" y="2373084"/>
            <a:ext cx="337457" cy="1001486"/>
            <a:chOff x="1143000" y="1143000"/>
            <a:chExt cx="337457" cy="1001486"/>
          </a:xfrm>
        </p:grpSpPr>
        <p:sp>
          <p:nvSpPr>
            <p:cNvPr id="37" name="Овал 36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Полилиния 37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Полилиния 38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6945094" y="2362199"/>
            <a:ext cx="337457" cy="1001486"/>
            <a:chOff x="1143000" y="1143000"/>
            <a:chExt cx="337457" cy="1001486"/>
          </a:xfrm>
        </p:grpSpPr>
        <p:sp>
          <p:nvSpPr>
            <p:cNvPr id="41" name="Овал 40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Полилиния 41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Полилиния 42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6618522" y="2373085"/>
            <a:ext cx="337457" cy="1001486"/>
            <a:chOff x="1143000" y="1143000"/>
            <a:chExt cx="337457" cy="1001486"/>
          </a:xfrm>
        </p:grpSpPr>
        <p:sp>
          <p:nvSpPr>
            <p:cNvPr id="45" name="Овал 44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Полилиния 45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Полилиния 46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7271665" y="2373084"/>
            <a:ext cx="337457" cy="1001486"/>
            <a:chOff x="1143000" y="1143000"/>
            <a:chExt cx="337457" cy="1001486"/>
          </a:xfrm>
        </p:grpSpPr>
        <p:sp>
          <p:nvSpPr>
            <p:cNvPr id="49" name="Овал 48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Полилиния 49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Полилиния 50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7598237" y="2394856"/>
            <a:ext cx="337457" cy="1001486"/>
            <a:chOff x="1143000" y="1143000"/>
            <a:chExt cx="337457" cy="1001486"/>
          </a:xfrm>
        </p:grpSpPr>
        <p:sp>
          <p:nvSpPr>
            <p:cNvPr id="53" name="Овал 52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Полилиния 53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Полилиния 54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7935694" y="2394856"/>
            <a:ext cx="337457" cy="1001486"/>
            <a:chOff x="1143000" y="1143000"/>
            <a:chExt cx="337457" cy="1001486"/>
          </a:xfrm>
        </p:grpSpPr>
        <p:sp>
          <p:nvSpPr>
            <p:cNvPr id="57" name="Овал 56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Полилиния 57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Полилиния 58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0" name="Группа 6"/>
          <p:cNvGrpSpPr/>
          <p:nvPr/>
        </p:nvGrpSpPr>
        <p:grpSpPr>
          <a:xfrm flipV="1">
            <a:off x="2329538" y="3418103"/>
            <a:ext cx="337457" cy="1001486"/>
            <a:chOff x="1143000" y="1143000"/>
            <a:chExt cx="337457" cy="1001486"/>
          </a:xfrm>
        </p:grpSpPr>
        <p:sp>
          <p:nvSpPr>
            <p:cNvPr id="117" name="Овал 3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Полилиния 4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Полилиния 5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1" name="Группа 7"/>
          <p:cNvGrpSpPr/>
          <p:nvPr/>
        </p:nvGrpSpPr>
        <p:grpSpPr>
          <a:xfrm flipV="1">
            <a:off x="2666995" y="3407218"/>
            <a:ext cx="337457" cy="1001486"/>
            <a:chOff x="1143000" y="1143000"/>
            <a:chExt cx="337457" cy="1001486"/>
          </a:xfrm>
        </p:grpSpPr>
        <p:sp>
          <p:nvSpPr>
            <p:cNvPr id="114" name="Овал 8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Полилиния 9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Полилиния 10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2" name="Группа 11"/>
          <p:cNvGrpSpPr/>
          <p:nvPr/>
        </p:nvGrpSpPr>
        <p:grpSpPr>
          <a:xfrm flipV="1">
            <a:off x="3004452" y="3407217"/>
            <a:ext cx="337457" cy="1001486"/>
            <a:chOff x="1143000" y="1143000"/>
            <a:chExt cx="337457" cy="1001486"/>
          </a:xfrm>
        </p:grpSpPr>
        <p:sp>
          <p:nvSpPr>
            <p:cNvPr id="111" name="Овал 12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Полилиния 13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Полилиния 14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3" name="Группа 15"/>
          <p:cNvGrpSpPr/>
          <p:nvPr/>
        </p:nvGrpSpPr>
        <p:grpSpPr>
          <a:xfrm flipV="1">
            <a:off x="3352795" y="3396332"/>
            <a:ext cx="337457" cy="1001486"/>
            <a:chOff x="1143000" y="1143000"/>
            <a:chExt cx="337457" cy="1001486"/>
          </a:xfrm>
        </p:grpSpPr>
        <p:sp>
          <p:nvSpPr>
            <p:cNvPr id="108" name="Овал 107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Полилиния 108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Полилиния 109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4" name="Группа 19"/>
          <p:cNvGrpSpPr/>
          <p:nvPr/>
        </p:nvGrpSpPr>
        <p:grpSpPr>
          <a:xfrm flipV="1">
            <a:off x="4931236" y="3385446"/>
            <a:ext cx="337457" cy="1001486"/>
            <a:chOff x="1143000" y="1143000"/>
            <a:chExt cx="337457" cy="1001486"/>
          </a:xfrm>
        </p:grpSpPr>
        <p:sp>
          <p:nvSpPr>
            <p:cNvPr id="105" name="Овал 104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Полилиния 105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Полилиния 106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5" name="Группа 23"/>
          <p:cNvGrpSpPr/>
          <p:nvPr/>
        </p:nvGrpSpPr>
        <p:grpSpPr>
          <a:xfrm flipV="1">
            <a:off x="5268692" y="3385446"/>
            <a:ext cx="337457" cy="1001486"/>
            <a:chOff x="1143000" y="1143000"/>
            <a:chExt cx="337457" cy="1001486"/>
          </a:xfrm>
        </p:grpSpPr>
        <p:sp>
          <p:nvSpPr>
            <p:cNvPr id="102" name="Овал 101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Полилиния 102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Полилиния 103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6" name="Группа 27"/>
          <p:cNvGrpSpPr/>
          <p:nvPr/>
        </p:nvGrpSpPr>
        <p:grpSpPr>
          <a:xfrm flipV="1">
            <a:off x="5595264" y="3396331"/>
            <a:ext cx="337457" cy="1001486"/>
            <a:chOff x="1143000" y="1143000"/>
            <a:chExt cx="337457" cy="1001486"/>
          </a:xfrm>
        </p:grpSpPr>
        <p:sp>
          <p:nvSpPr>
            <p:cNvPr id="99" name="Овал 98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Полилиния 99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Полилиния 100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8" name="Группа 35"/>
          <p:cNvGrpSpPr/>
          <p:nvPr/>
        </p:nvGrpSpPr>
        <p:grpSpPr>
          <a:xfrm flipV="1">
            <a:off x="6281064" y="3396333"/>
            <a:ext cx="337457" cy="1001486"/>
            <a:chOff x="1143000" y="1143000"/>
            <a:chExt cx="337457" cy="1001486"/>
          </a:xfrm>
        </p:grpSpPr>
        <p:sp>
          <p:nvSpPr>
            <p:cNvPr id="93" name="Овал 92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Полилиния 93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Полилиния 94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9" name="Группа 39"/>
          <p:cNvGrpSpPr/>
          <p:nvPr/>
        </p:nvGrpSpPr>
        <p:grpSpPr>
          <a:xfrm flipV="1">
            <a:off x="6945093" y="3407218"/>
            <a:ext cx="337457" cy="1001486"/>
            <a:chOff x="1143000" y="1143000"/>
            <a:chExt cx="337457" cy="1001486"/>
          </a:xfrm>
        </p:grpSpPr>
        <p:sp>
          <p:nvSpPr>
            <p:cNvPr id="90" name="Овал 89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Полилиния 90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Полилиния 91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0" name="Группа 43"/>
          <p:cNvGrpSpPr/>
          <p:nvPr/>
        </p:nvGrpSpPr>
        <p:grpSpPr>
          <a:xfrm flipV="1">
            <a:off x="6618521" y="3396332"/>
            <a:ext cx="337457" cy="1001486"/>
            <a:chOff x="1143000" y="1143000"/>
            <a:chExt cx="337457" cy="1001486"/>
          </a:xfrm>
        </p:grpSpPr>
        <p:sp>
          <p:nvSpPr>
            <p:cNvPr id="87" name="Овал 86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Полилиния 87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Полилиния 88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1" name="Группа 47"/>
          <p:cNvGrpSpPr/>
          <p:nvPr/>
        </p:nvGrpSpPr>
        <p:grpSpPr>
          <a:xfrm flipV="1">
            <a:off x="7271664" y="3396333"/>
            <a:ext cx="337457" cy="1001486"/>
            <a:chOff x="1143000" y="1143000"/>
            <a:chExt cx="337457" cy="1001486"/>
          </a:xfrm>
        </p:grpSpPr>
        <p:sp>
          <p:nvSpPr>
            <p:cNvPr id="84" name="Овал 83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Полилиния 84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Полилиния 85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2" name="Группа 51"/>
          <p:cNvGrpSpPr/>
          <p:nvPr/>
        </p:nvGrpSpPr>
        <p:grpSpPr>
          <a:xfrm flipV="1">
            <a:off x="7598236" y="3374561"/>
            <a:ext cx="337457" cy="1001486"/>
            <a:chOff x="1143000" y="1143000"/>
            <a:chExt cx="337457" cy="1001486"/>
          </a:xfrm>
        </p:grpSpPr>
        <p:sp>
          <p:nvSpPr>
            <p:cNvPr id="81" name="Овал 80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Полилиния 81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Полилиния 82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3" name="Группа 55"/>
          <p:cNvGrpSpPr/>
          <p:nvPr/>
        </p:nvGrpSpPr>
        <p:grpSpPr>
          <a:xfrm flipV="1">
            <a:off x="7935693" y="3374561"/>
            <a:ext cx="337457" cy="1001486"/>
            <a:chOff x="1143000" y="1143000"/>
            <a:chExt cx="337457" cy="1001486"/>
          </a:xfrm>
        </p:grpSpPr>
        <p:sp>
          <p:nvSpPr>
            <p:cNvPr id="78" name="Овал 77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Полилиния 78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Полилиния 79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1" name="Скругленный прямоугольник 120"/>
          <p:cNvSpPr/>
          <p:nvPr/>
        </p:nvSpPr>
        <p:spPr bwMode="auto">
          <a:xfrm rot="20597964">
            <a:off x="3439884" y="2122715"/>
            <a:ext cx="478971" cy="23948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Скругленный прямоугольник 121"/>
          <p:cNvSpPr/>
          <p:nvPr/>
        </p:nvSpPr>
        <p:spPr bwMode="auto">
          <a:xfrm rot="802005">
            <a:off x="4648200" y="2111828"/>
            <a:ext cx="478971" cy="23948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4" name="Группа 134"/>
          <p:cNvGrpSpPr/>
          <p:nvPr/>
        </p:nvGrpSpPr>
        <p:grpSpPr>
          <a:xfrm>
            <a:off x="903511" y="1687286"/>
            <a:ext cx="653142" cy="751114"/>
            <a:chOff x="3548743" y="283028"/>
            <a:chExt cx="653142" cy="751114"/>
          </a:xfrm>
        </p:grpSpPr>
        <p:sp>
          <p:nvSpPr>
            <p:cNvPr id="123" name="Овал 122"/>
            <p:cNvSpPr/>
            <p:nvPr/>
          </p:nvSpPr>
          <p:spPr bwMode="auto">
            <a:xfrm>
              <a:off x="3875315" y="761999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Овал 123"/>
            <p:cNvSpPr/>
            <p:nvPr/>
          </p:nvSpPr>
          <p:spPr bwMode="auto">
            <a:xfrm>
              <a:off x="3886201" y="881742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Овал 124"/>
            <p:cNvSpPr/>
            <p:nvPr/>
          </p:nvSpPr>
          <p:spPr bwMode="auto">
            <a:xfrm>
              <a:off x="3777343" y="7075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Овал 125"/>
            <p:cNvSpPr/>
            <p:nvPr/>
          </p:nvSpPr>
          <p:spPr bwMode="auto">
            <a:xfrm>
              <a:off x="3842657" y="576943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Овал 126"/>
            <p:cNvSpPr/>
            <p:nvPr/>
          </p:nvSpPr>
          <p:spPr bwMode="auto">
            <a:xfrm>
              <a:off x="3722915" y="5551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Овал 127"/>
            <p:cNvSpPr/>
            <p:nvPr/>
          </p:nvSpPr>
          <p:spPr bwMode="auto">
            <a:xfrm>
              <a:off x="3657600" y="620486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Овал 128"/>
            <p:cNvSpPr/>
            <p:nvPr/>
          </p:nvSpPr>
          <p:spPr bwMode="auto">
            <a:xfrm>
              <a:off x="3548743" y="620485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Овал 129"/>
            <p:cNvSpPr/>
            <p:nvPr/>
          </p:nvSpPr>
          <p:spPr bwMode="auto">
            <a:xfrm>
              <a:off x="3929743" y="4789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Овал 130"/>
            <p:cNvSpPr/>
            <p:nvPr/>
          </p:nvSpPr>
          <p:spPr bwMode="auto">
            <a:xfrm>
              <a:off x="4060371" y="511629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Овал 131"/>
            <p:cNvSpPr/>
            <p:nvPr/>
          </p:nvSpPr>
          <p:spPr bwMode="auto">
            <a:xfrm>
              <a:off x="3712028" y="4789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Овал 132"/>
            <p:cNvSpPr/>
            <p:nvPr/>
          </p:nvSpPr>
          <p:spPr bwMode="auto">
            <a:xfrm>
              <a:off x="3690257" y="370114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Овал 133"/>
            <p:cNvSpPr/>
            <p:nvPr/>
          </p:nvSpPr>
          <p:spPr bwMode="auto">
            <a:xfrm>
              <a:off x="3614057" y="283028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89" name="Группа 188"/>
          <p:cNvGrpSpPr/>
          <p:nvPr/>
        </p:nvGrpSpPr>
        <p:grpSpPr>
          <a:xfrm>
            <a:off x="7826825" y="1807029"/>
            <a:ext cx="533401" cy="718455"/>
            <a:chOff x="7532911" y="1763486"/>
            <a:chExt cx="533401" cy="718455"/>
          </a:xfrm>
        </p:grpSpPr>
        <p:sp>
          <p:nvSpPr>
            <p:cNvPr id="136" name="Овал 135"/>
            <p:cNvSpPr/>
            <p:nvPr/>
          </p:nvSpPr>
          <p:spPr bwMode="auto">
            <a:xfrm>
              <a:off x="7630884" y="2024742"/>
              <a:ext cx="283028" cy="6531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0" name="Овал 149"/>
            <p:cNvSpPr/>
            <p:nvPr/>
          </p:nvSpPr>
          <p:spPr bwMode="auto">
            <a:xfrm>
              <a:off x="7598227" y="2231571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Овал 150"/>
            <p:cNvSpPr/>
            <p:nvPr/>
          </p:nvSpPr>
          <p:spPr bwMode="auto">
            <a:xfrm>
              <a:off x="7532911" y="1763486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Овал 151"/>
            <p:cNvSpPr/>
            <p:nvPr/>
          </p:nvSpPr>
          <p:spPr bwMode="auto">
            <a:xfrm>
              <a:off x="7587340" y="1905000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Овал 152"/>
            <p:cNvSpPr/>
            <p:nvPr/>
          </p:nvSpPr>
          <p:spPr bwMode="auto">
            <a:xfrm>
              <a:off x="7630884" y="2057399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4" name="Овал 153"/>
            <p:cNvSpPr/>
            <p:nvPr/>
          </p:nvSpPr>
          <p:spPr bwMode="auto">
            <a:xfrm rot="20482455">
              <a:off x="7783284" y="1948536"/>
              <a:ext cx="283028" cy="6531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6" name="Полилиния 155"/>
          <p:cNvSpPr/>
          <p:nvPr/>
        </p:nvSpPr>
        <p:spPr bwMode="auto">
          <a:xfrm>
            <a:off x="6890655" y="2222499"/>
            <a:ext cx="834571" cy="847271"/>
          </a:xfrm>
          <a:custGeom>
            <a:avLst/>
            <a:gdLst>
              <a:gd name="connsiteX0" fmla="*/ 272142 w 834571"/>
              <a:gd name="connsiteY0" fmla="*/ 52614 h 847271"/>
              <a:gd name="connsiteX1" fmla="*/ 642257 w 834571"/>
              <a:gd name="connsiteY1" fmla="*/ 9071 h 847271"/>
              <a:gd name="connsiteX2" fmla="*/ 751114 w 834571"/>
              <a:gd name="connsiteY2" fmla="*/ 107042 h 847271"/>
              <a:gd name="connsiteX3" fmla="*/ 827314 w 834571"/>
              <a:gd name="connsiteY3" fmla="*/ 390071 h 847271"/>
              <a:gd name="connsiteX4" fmla="*/ 707571 w 834571"/>
              <a:gd name="connsiteY4" fmla="*/ 749300 h 847271"/>
              <a:gd name="connsiteX5" fmla="*/ 457199 w 834571"/>
              <a:gd name="connsiteY5" fmla="*/ 727528 h 847271"/>
              <a:gd name="connsiteX6" fmla="*/ 272142 w 834571"/>
              <a:gd name="connsiteY6" fmla="*/ 760185 h 847271"/>
              <a:gd name="connsiteX7" fmla="*/ 174171 w 834571"/>
              <a:gd name="connsiteY7" fmla="*/ 836385 h 847271"/>
              <a:gd name="connsiteX8" fmla="*/ 21771 w 834571"/>
              <a:gd name="connsiteY8" fmla="*/ 694871 h 847271"/>
              <a:gd name="connsiteX9" fmla="*/ 43542 w 834571"/>
              <a:gd name="connsiteY9" fmla="*/ 498928 h 847271"/>
              <a:gd name="connsiteX10" fmla="*/ 43542 w 834571"/>
              <a:gd name="connsiteY10" fmla="*/ 183242 h 847271"/>
              <a:gd name="connsiteX11" fmla="*/ 272142 w 834571"/>
              <a:gd name="connsiteY11" fmla="*/ 52614 h 84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4571" h="847271">
                <a:moveTo>
                  <a:pt x="272142" y="52614"/>
                </a:moveTo>
                <a:cubicBezTo>
                  <a:pt x="371928" y="23586"/>
                  <a:pt x="562428" y="0"/>
                  <a:pt x="642257" y="9071"/>
                </a:cubicBezTo>
                <a:cubicBezTo>
                  <a:pt x="722086" y="18142"/>
                  <a:pt x="720271" y="43542"/>
                  <a:pt x="751114" y="107042"/>
                </a:cubicBezTo>
                <a:cubicBezTo>
                  <a:pt x="781957" y="170542"/>
                  <a:pt x="834571" y="283028"/>
                  <a:pt x="827314" y="390071"/>
                </a:cubicBezTo>
                <a:cubicBezTo>
                  <a:pt x="820057" y="497114"/>
                  <a:pt x="769257" y="693057"/>
                  <a:pt x="707571" y="749300"/>
                </a:cubicBezTo>
                <a:cubicBezTo>
                  <a:pt x="645885" y="805543"/>
                  <a:pt x="529770" y="725714"/>
                  <a:pt x="457199" y="727528"/>
                </a:cubicBezTo>
                <a:cubicBezTo>
                  <a:pt x="384628" y="729342"/>
                  <a:pt x="319313" y="742042"/>
                  <a:pt x="272142" y="760185"/>
                </a:cubicBezTo>
                <a:cubicBezTo>
                  <a:pt x="224971" y="778328"/>
                  <a:pt x="215899" y="847271"/>
                  <a:pt x="174171" y="836385"/>
                </a:cubicBezTo>
                <a:cubicBezTo>
                  <a:pt x="132443" y="825499"/>
                  <a:pt x="43542" y="751114"/>
                  <a:pt x="21771" y="694871"/>
                </a:cubicBezTo>
                <a:cubicBezTo>
                  <a:pt x="0" y="638628"/>
                  <a:pt x="39914" y="584199"/>
                  <a:pt x="43542" y="498928"/>
                </a:cubicBezTo>
                <a:cubicBezTo>
                  <a:pt x="47170" y="413657"/>
                  <a:pt x="7256" y="259442"/>
                  <a:pt x="43542" y="183242"/>
                </a:cubicBezTo>
                <a:cubicBezTo>
                  <a:pt x="79828" y="107042"/>
                  <a:pt x="172356" y="81642"/>
                  <a:pt x="272142" y="52614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76" name="Группа 175"/>
          <p:cNvGrpSpPr/>
          <p:nvPr/>
        </p:nvGrpSpPr>
        <p:grpSpPr>
          <a:xfrm>
            <a:off x="979710" y="2340428"/>
            <a:ext cx="337457" cy="1001486"/>
            <a:chOff x="1143000" y="1143000"/>
            <a:chExt cx="337457" cy="1001486"/>
          </a:xfrm>
        </p:grpSpPr>
        <p:sp>
          <p:nvSpPr>
            <p:cNvPr id="177" name="Овал 176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8" name="Полилиния 177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9" name="Полилиния 178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81" name="Группа 180"/>
          <p:cNvGrpSpPr/>
          <p:nvPr/>
        </p:nvGrpSpPr>
        <p:grpSpPr>
          <a:xfrm>
            <a:off x="1317167" y="2351313"/>
            <a:ext cx="337457" cy="1001486"/>
            <a:chOff x="1143000" y="1143000"/>
            <a:chExt cx="337457" cy="1001486"/>
          </a:xfrm>
        </p:grpSpPr>
        <p:sp>
          <p:nvSpPr>
            <p:cNvPr id="185" name="Овал 184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Полилиния 185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7" name="Полилиния 196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98" name="Группа 197"/>
          <p:cNvGrpSpPr/>
          <p:nvPr/>
        </p:nvGrpSpPr>
        <p:grpSpPr>
          <a:xfrm>
            <a:off x="1654624" y="2351314"/>
            <a:ext cx="337457" cy="1001486"/>
            <a:chOff x="1143000" y="1143000"/>
            <a:chExt cx="337457" cy="1001486"/>
          </a:xfrm>
        </p:grpSpPr>
        <p:sp>
          <p:nvSpPr>
            <p:cNvPr id="199" name="Овал 198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0" name="Полилиния 199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1" name="Полилиния 200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2" name="Группа 201"/>
          <p:cNvGrpSpPr/>
          <p:nvPr/>
        </p:nvGrpSpPr>
        <p:grpSpPr>
          <a:xfrm>
            <a:off x="2002967" y="2362199"/>
            <a:ext cx="337457" cy="1001486"/>
            <a:chOff x="1143000" y="1143000"/>
            <a:chExt cx="337457" cy="1001486"/>
          </a:xfrm>
        </p:grpSpPr>
        <p:sp>
          <p:nvSpPr>
            <p:cNvPr id="203" name="Овал 202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4" name="Полилиния 203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5" name="Полилиния 204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6" name="Группа 6"/>
          <p:cNvGrpSpPr/>
          <p:nvPr/>
        </p:nvGrpSpPr>
        <p:grpSpPr>
          <a:xfrm flipV="1">
            <a:off x="979709" y="3407217"/>
            <a:ext cx="337457" cy="1001486"/>
            <a:chOff x="1143000" y="1143000"/>
            <a:chExt cx="337457" cy="1001486"/>
          </a:xfrm>
        </p:grpSpPr>
        <p:sp>
          <p:nvSpPr>
            <p:cNvPr id="207" name="Овал 3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8" name="Полилиния 4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9" name="Полилиния 5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10" name="Группа 7"/>
          <p:cNvGrpSpPr/>
          <p:nvPr/>
        </p:nvGrpSpPr>
        <p:grpSpPr>
          <a:xfrm flipV="1">
            <a:off x="1317166" y="3396332"/>
            <a:ext cx="337457" cy="1001486"/>
            <a:chOff x="1143000" y="1143000"/>
            <a:chExt cx="337457" cy="1001486"/>
          </a:xfrm>
        </p:grpSpPr>
        <p:sp>
          <p:nvSpPr>
            <p:cNvPr id="211" name="Овал 8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2" name="Полилиния 9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3" name="Полилиния 10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14" name="Группа 11"/>
          <p:cNvGrpSpPr/>
          <p:nvPr/>
        </p:nvGrpSpPr>
        <p:grpSpPr>
          <a:xfrm flipV="1">
            <a:off x="1654623" y="3396331"/>
            <a:ext cx="337457" cy="1001486"/>
            <a:chOff x="1143000" y="1143000"/>
            <a:chExt cx="337457" cy="1001486"/>
          </a:xfrm>
        </p:grpSpPr>
        <p:sp>
          <p:nvSpPr>
            <p:cNvPr id="215" name="Овал 12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6" name="Полилиния 13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7" name="Полилиния 14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18" name="Группа 15"/>
          <p:cNvGrpSpPr/>
          <p:nvPr/>
        </p:nvGrpSpPr>
        <p:grpSpPr>
          <a:xfrm flipV="1">
            <a:off x="2002966" y="3385446"/>
            <a:ext cx="337457" cy="1001486"/>
            <a:chOff x="1143000" y="1143000"/>
            <a:chExt cx="337457" cy="1001486"/>
          </a:xfrm>
        </p:grpSpPr>
        <p:sp>
          <p:nvSpPr>
            <p:cNvPr id="219" name="Овал 218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Полилиния 219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1" name="Полилиния 220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8" name="Полилиния 187"/>
          <p:cNvSpPr/>
          <p:nvPr/>
        </p:nvSpPr>
        <p:spPr bwMode="auto">
          <a:xfrm>
            <a:off x="1382482" y="4310743"/>
            <a:ext cx="1112158" cy="649515"/>
          </a:xfrm>
          <a:custGeom>
            <a:avLst/>
            <a:gdLst>
              <a:gd name="connsiteX0" fmla="*/ 54429 w 1112158"/>
              <a:gd name="connsiteY0" fmla="*/ 76200 h 649515"/>
              <a:gd name="connsiteX1" fmla="*/ 359229 w 1112158"/>
              <a:gd name="connsiteY1" fmla="*/ 76200 h 649515"/>
              <a:gd name="connsiteX2" fmla="*/ 783772 w 1112158"/>
              <a:gd name="connsiteY2" fmla="*/ 54429 h 649515"/>
              <a:gd name="connsiteX3" fmla="*/ 1055915 w 1112158"/>
              <a:gd name="connsiteY3" fmla="*/ 21771 h 649515"/>
              <a:gd name="connsiteX4" fmla="*/ 1077686 w 1112158"/>
              <a:gd name="connsiteY4" fmla="*/ 185057 h 649515"/>
              <a:gd name="connsiteX5" fmla="*/ 849086 w 1112158"/>
              <a:gd name="connsiteY5" fmla="*/ 402771 h 649515"/>
              <a:gd name="connsiteX6" fmla="*/ 794658 w 1112158"/>
              <a:gd name="connsiteY6" fmla="*/ 598714 h 649515"/>
              <a:gd name="connsiteX7" fmla="*/ 446315 w 1112158"/>
              <a:gd name="connsiteY7" fmla="*/ 620486 h 649515"/>
              <a:gd name="connsiteX8" fmla="*/ 228600 w 1112158"/>
              <a:gd name="connsiteY8" fmla="*/ 424543 h 649515"/>
              <a:gd name="connsiteX9" fmla="*/ 130629 w 1112158"/>
              <a:gd name="connsiteY9" fmla="*/ 195943 h 649515"/>
              <a:gd name="connsiteX10" fmla="*/ 32658 w 1112158"/>
              <a:gd name="connsiteY10" fmla="*/ 174171 h 649515"/>
              <a:gd name="connsiteX11" fmla="*/ 54429 w 1112158"/>
              <a:gd name="connsiteY11" fmla="*/ 76200 h 64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2158" h="649515">
                <a:moveTo>
                  <a:pt x="54429" y="76200"/>
                </a:moveTo>
                <a:cubicBezTo>
                  <a:pt x="108858" y="59871"/>
                  <a:pt x="237672" y="79828"/>
                  <a:pt x="359229" y="76200"/>
                </a:cubicBezTo>
                <a:cubicBezTo>
                  <a:pt x="480786" y="72572"/>
                  <a:pt x="667658" y="63500"/>
                  <a:pt x="783772" y="54429"/>
                </a:cubicBezTo>
                <a:cubicBezTo>
                  <a:pt x="899886" y="45358"/>
                  <a:pt x="1006929" y="0"/>
                  <a:pt x="1055915" y="21771"/>
                </a:cubicBezTo>
                <a:cubicBezTo>
                  <a:pt x="1104901" y="43542"/>
                  <a:pt x="1112158" y="121557"/>
                  <a:pt x="1077686" y="185057"/>
                </a:cubicBezTo>
                <a:cubicBezTo>
                  <a:pt x="1043215" y="248557"/>
                  <a:pt x="896257" y="333828"/>
                  <a:pt x="849086" y="402771"/>
                </a:cubicBezTo>
                <a:cubicBezTo>
                  <a:pt x="801915" y="471714"/>
                  <a:pt x="861786" y="562428"/>
                  <a:pt x="794658" y="598714"/>
                </a:cubicBezTo>
                <a:cubicBezTo>
                  <a:pt x="727530" y="635000"/>
                  <a:pt x="540658" y="649515"/>
                  <a:pt x="446315" y="620486"/>
                </a:cubicBezTo>
                <a:cubicBezTo>
                  <a:pt x="351972" y="591458"/>
                  <a:pt x="281214" y="495300"/>
                  <a:pt x="228600" y="424543"/>
                </a:cubicBezTo>
                <a:cubicBezTo>
                  <a:pt x="175986" y="353786"/>
                  <a:pt x="163286" y="237672"/>
                  <a:pt x="130629" y="195943"/>
                </a:cubicBezTo>
                <a:cubicBezTo>
                  <a:pt x="97972" y="154214"/>
                  <a:pt x="43544" y="194128"/>
                  <a:pt x="32658" y="174171"/>
                </a:cubicBezTo>
                <a:cubicBezTo>
                  <a:pt x="21772" y="154214"/>
                  <a:pt x="0" y="92529"/>
                  <a:pt x="54429" y="7620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4" name="Стрелка вниз 233"/>
          <p:cNvSpPr/>
          <p:nvPr/>
        </p:nvSpPr>
        <p:spPr bwMode="auto">
          <a:xfrm>
            <a:off x="1872343" y="1328058"/>
            <a:ext cx="555171" cy="1012371"/>
          </a:xfrm>
          <a:prstGeom prst="down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48" name="Группа 247"/>
          <p:cNvGrpSpPr/>
          <p:nvPr/>
        </p:nvGrpSpPr>
        <p:grpSpPr>
          <a:xfrm>
            <a:off x="5932710" y="2362199"/>
            <a:ext cx="337457" cy="1001486"/>
            <a:chOff x="1143000" y="1143000"/>
            <a:chExt cx="337457" cy="1001486"/>
          </a:xfrm>
        </p:grpSpPr>
        <p:sp>
          <p:nvSpPr>
            <p:cNvPr id="249" name="Овал 248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0" name="Полилиния 249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1" name="Полилиния 250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6" name="Стрелка вниз 255"/>
          <p:cNvSpPr/>
          <p:nvPr/>
        </p:nvSpPr>
        <p:spPr bwMode="auto">
          <a:xfrm>
            <a:off x="5802086" y="1328058"/>
            <a:ext cx="555171" cy="1012371"/>
          </a:xfrm>
          <a:prstGeom prst="down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9" name="Прямая соединительная линия 228"/>
          <p:cNvCxnSpPr/>
          <p:nvPr/>
        </p:nvCxnSpPr>
        <p:spPr bwMode="auto">
          <a:xfrm>
            <a:off x="4811476" y="4288970"/>
            <a:ext cx="1698181" cy="11974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Прямая соединительная линия 229"/>
          <p:cNvCxnSpPr/>
          <p:nvPr/>
        </p:nvCxnSpPr>
        <p:spPr bwMode="auto">
          <a:xfrm rot="10800000" flipH="1" flipV="1">
            <a:off x="4844140" y="4343400"/>
            <a:ext cx="1698174" cy="2830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5" name="Полилиния 154"/>
          <p:cNvSpPr/>
          <p:nvPr/>
        </p:nvSpPr>
        <p:spPr bwMode="auto">
          <a:xfrm>
            <a:off x="5976254" y="4278085"/>
            <a:ext cx="1112158" cy="649515"/>
          </a:xfrm>
          <a:custGeom>
            <a:avLst/>
            <a:gdLst>
              <a:gd name="connsiteX0" fmla="*/ 54429 w 1112158"/>
              <a:gd name="connsiteY0" fmla="*/ 76200 h 649515"/>
              <a:gd name="connsiteX1" fmla="*/ 359229 w 1112158"/>
              <a:gd name="connsiteY1" fmla="*/ 76200 h 649515"/>
              <a:gd name="connsiteX2" fmla="*/ 783772 w 1112158"/>
              <a:gd name="connsiteY2" fmla="*/ 54429 h 649515"/>
              <a:gd name="connsiteX3" fmla="*/ 1055915 w 1112158"/>
              <a:gd name="connsiteY3" fmla="*/ 21771 h 649515"/>
              <a:gd name="connsiteX4" fmla="*/ 1077686 w 1112158"/>
              <a:gd name="connsiteY4" fmla="*/ 185057 h 649515"/>
              <a:gd name="connsiteX5" fmla="*/ 849086 w 1112158"/>
              <a:gd name="connsiteY5" fmla="*/ 402771 h 649515"/>
              <a:gd name="connsiteX6" fmla="*/ 794658 w 1112158"/>
              <a:gd name="connsiteY6" fmla="*/ 598714 h 649515"/>
              <a:gd name="connsiteX7" fmla="*/ 446315 w 1112158"/>
              <a:gd name="connsiteY7" fmla="*/ 620486 h 649515"/>
              <a:gd name="connsiteX8" fmla="*/ 228600 w 1112158"/>
              <a:gd name="connsiteY8" fmla="*/ 424543 h 649515"/>
              <a:gd name="connsiteX9" fmla="*/ 130629 w 1112158"/>
              <a:gd name="connsiteY9" fmla="*/ 195943 h 649515"/>
              <a:gd name="connsiteX10" fmla="*/ 32658 w 1112158"/>
              <a:gd name="connsiteY10" fmla="*/ 174171 h 649515"/>
              <a:gd name="connsiteX11" fmla="*/ 54429 w 1112158"/>
              <a:gd name="connsiteY11" fmla="*/ 76200 h 64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2158" h="649515">
                <a:moveTo>
                  <a:pt x="54429" y="76200"/>
                </a:moveTo>
                <a:cubicBezTo>
                  <a:pt x="108858" y="59871"/>
                  <a:pt x="237672" y="79828"/>
                  <a:pt x="359229" y="76200"/>
                </a:cubicBezTo>
                <a:cubicBezTo>
                  <a:pt x="480786" y="72572"/>
                  <a:pt x="667658" y="63500"/>
                  <a:pt x="783772" y="54429"/>
                </a:cubicBezTo>
                <a:cubicBezTo>
                  <a:pt x="899886" y="45358"/>
                  <a:pt x="1006929" y="0"/>
                  <a:pt x="1055915" y="21771"/>
                </a:cubicBezTo>
                <a:cubicBezTo>
                  <a:pt x="1104901" y="43542"/>
                  <a:pt x="1112158" y="121557"/>
                  <a:pt x="1077686" y="185057"/>
                </a:cubicBezTo>
                <a:cubicBezTo>
                  <a:pt x="1043215" y="248557"/>
                  <a:pt x="896257" y="333828"/>
                  <a:pt x="849086" y="402771"/>
                </a:cubicBezTo>
                <a:cubicBezTo>
                  <a:pt x="801915" y="471714"/>
                  <a:pt x="861786" y="562428"/>
                  <a:pt x="794658" y="598714"/>
                </a:cubicBezTo>
                <a:cubicBezTo>
                  <a:pt x="727530" y="635000"/>
                  <a:pt x="540658" y="649515"/>
                  <a:pt x="446315" y="620486"/>
                </a:cubicBezTo>
                <a:cubicBezTo>
                  <a:pt x="351972" y="591458"/>
                  <a:pt x="281214" y="495300"/>
                  <a:pt x="228600" y="424543"/>
                </a:cubicBezTo>
                <a:cubicBezTo>
                  <a:pt x="175986" y="353786"/>
                  <a:pt x="163286" y="237672"/>
                  <a:pt x="130629" y="195943"/>
                </a:cubicBezTo>
                <a:cubicBezTo>
                  <a:pt x="97972" y="154214"/>
                  <a:pt x="43544" y="194128"/>
                  <a:pt x="32658" y="174171"/>
                </a:cubicBezTo>
                <a:cubicBezTo>
                  <a:pt x="21772" y="154214"/>
                  <a:pt x="0" y="92529"/>
                  <a:pt x="54429" y="7620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1.48148E-6 C 0.00122 -0.01273 0.01945 0.0081 0.02969 0.01435 C 0.03993 0.0206 0.04879 0.02917 0.06181 0.03819 C 0.07483 0.04722 0.1033 0.05903 0.10834 0.06829 C 0.11337 0.07754 0.11059 0.09167 0.09167 0.09375 C 0.07275 0.09583 0.01702 0.09028 -0.00486 0.08102 C -0.02673 0.07176 -0.02829 0.04097 -0.03923 0.03819 C -0.05017 0.03542 -0.07343 0.05301 -0.07031 0.06366 C -0.06718 0.0743 -0.01701 0.08819 -0.02031 0.10162 C -0.02361 0.11504 -0.07517 0.13032 -0.09045 0.14444 C -0.10572 0.15856 -0.11441 0.17708 -0.11197 0.18588 C -0.10954 0.19467 -0.071 0.18403 -0.07621 0.19699 C -0.08142 0.20995 -0.14375 0.25393 -0.1434 0.26412 C -0.14305 0.27407 -0.08003 0.23657 -0.07378 0.25717 C -0.06753 0.27778 -0.09895 0.37917 -0.10642 0.38796 C -0.11388 0.39676 -0.12465 0.31921 -0.1184 0.31018 C -0.11215 0.30092 -0.07777 0.34815 -0.0684 0.33379 C -0.05902 0.31944 -0.06041 0.21412 -0.0625 0.22454 C -0.06458 0.23495 -0.06961 0.38634 -0.08142 0.39606 C -0.09322 0.40579 -0.13298 0.3206 -0.13385 0.28333 C -0.13472 0.24583 -0.09479 0.20116 -0.08697 0.17153 C -0.07916 0.1419 -0.09392 0.11319 -0.08697 0.10486 C -0.08003 0.09653 -0.06232 0.11458 -0.04531 0.12083 C -0.02829 0.12708 0.00417 0.14815 0.01546 0.14305 C 0.02674 0.13796 0.02483 0.11458 0.02257 0.09051 C 0.02032 0.06643 -0.00121 0.01273 -4.16667E-6 1.48148E-6 Z " pathEditMode="relative" rAng="0" ptsTypes="aaaaaaaaaaaaaaaaaaaaaaaaaa">
                                      <p:cBhvr>
                                        <p:cTn id="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185 L 5.55556E-7 0.0226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116 L 0 0.0226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0301 L 0 0.022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185 L 5.55556E-7 0.0226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116 L 0 0.0226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0301 L 0 0.0226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29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20000">
                                      <p:cBhvr>
                                        <p:cTn id="31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320000">
                                      <p:cBhvr>
                                        <p:cTn id="33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20000">
                                      <p:cBhvr>
                                        <p:cTn id="35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18519E-6 C 0.0099 0.00416 0.01979 0.00856 0.03698 0.01435 C 0.05417 0.02013 0.10191 0.02777 0.10365 0.03495 C 0.10538 0.04212 0.06389 0.053 0.04757 0.05717 C 0.03125 0.06134 0.00781 0.05416 0.0059 0.06041 C 0.00399 0.06666 0.02465 0.08518 0.03576 0.09536 C 0.04688 0.10555 0.07378 0.11597 0.07257 0.12222 C 0.07135 0.12847 0.04149 0.12036 0.02865 0.13333 C 0.0158 0.14629 -0.00295 0.18333 -0.00469 0.19999 C -0.00642 0.21666 0.01736 0.2199 0.01788 0.23333 C 0.0184 0.24675 -0.00139 0.26111 -0.00122 0.28101 C -0.00104 0.30092 0.01962 0.33402 0.0191 0.35231 C 0.01858 0.3706 -0.00538 0.37523 -0.00469 0.3905 C -0.00399 0.40578 0.02361 0.4287 0.02378 0.44444 C 0.02396 0.46018 -0.00243 0.47268 -0.00365 0.48564 C -0.00486 0.49861 0.01719 0.50578 0.01667 0.52222 C 0.01615 0.53865 -0.00885 0.56388 -0.00712 0.58425 C -0.00538 0.60462 0.01094 0.62453 0.02743 0.64444 " pathEditMode="relative" ptsTypes="aaaaaaaaaaaaaaaaaA">
                                      <p:cBhvr>
                                        <p:cTn id="38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60" grpId="0" animBg="1"/>
      <p:bldP spid="234" grpId="0" animBg="1"/>
      <p:bldP spid="234" grpId="1" animBg="1"/>
      <p:bldP spid="256" grpId="0" animBg="1"/>
      <p:bldP spid="25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Скругленный прямоугольник 176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99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158" name="Овал 157"/>
          <p:cNvSpPr/>
          <p:nvPr/>
        </p:nvSpPr>
        <p:spPr bwMode="auto">
          <a:xfrm>
            <a:off x="5562615" y="70757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Овал 158"/>
          <p:cNvSpPr/>
          <p:nvPr/>
        </p:nvSpPr>
        <p:spPr bwMode="auto">
          <a:xfrm>
            <a:off x="4920358" y="30479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Овал 159"/>
          <p:cNvSpPr/>
          <p:nvPr/>
        </p:nvSpPr>
        <p:spPr bwMode="auto">
          <a:xfrm>
            <a:off x="4615559" y="80554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Овал 160"/>
          <p:cNvSpPr/>
          <p:nvPr/>
        </p:nvSpPr>
        <p:spPr bwMode="auto">
          <a:xfrm>
            <a:off x="7990129" y="4463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Овал 161"/>
          <p:cNvSpPr/>
          <p:nvPr/>
        </p:nvSpPr>
        <p:spPr bwMode="auto">
          <a:xfrm>
            <a:off x="5334015" y="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" name="Овал 162"/>
          <p:cNvSpPr/>
          <p:nvPr/>
        </p:nvSpPr>
        <p:spPr bwMode="auto">
          <a:xfrm>
            <a:off x="7108387" y="9906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Овал 163"/>
          <p:cNvSpPr/>
          <p:nvPr/>
        </p:nvSpPr>
        <p:spPr bwMode="auto">
          <a:xfrm>
            <a:off x="6455243" y="78377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Овал 164"/>
          <p:cNvSpPr/>
          <p:nvPr/>
        </p:nvSpPr>
        <p:spPr bwMode="auto">
          <a:xfrm>
            <a:off x="5812986" y="38099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6" name="Овал 165"/>
          <p:cNvSpPr/>
          <p:nvPr/>
        </p:nvSpPr>
        <p:spPr bwMode="auto">
          <a:xfrm>
            <a:off x="3962415" y="696686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7" name="Овал 166"/>
          <p:cNvSpPr/>
          <p:nvPr/>
        </p:nvSpPr>
        <p:spPr bwMode="auto">
          <a:xfrm>
            <a:off x="4245443" y="27214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8" name="Овал 167"/>
          <p:cNvSpPr/>
          <p:nvPr/>
        </p:nvSpPr>
        <p:spPr bwMode="auto">
          <a:xfrm>
            <a:off x="7217243" y="2177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9" name="Овал 168"/>
          <p:cNvSpPr/>
          <p:nvPr/>
        </p:nvSpPr>
        <p:spPr bwMode="auto">
          <a:xfrm>
            <a:off x="8001015" y="10668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0" name="Овал 169"/>
          <p:cNvSpPr/>
          <p:nvPr/>
        </p:nvSpPr>
        <p:spPr bwMode="auto">
          <a:xfrm>
            <a:off x="4484930" y="5421086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1" name="Овал 170"/>
          <p:cNvSpPr/>
          <p:nvPr/>
        </p:nvSpPr>
        <p:spPr bwMode="auto">
          <a:xfrm>
            <a:off x="3842673" y="50183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Овал 171"/>
          <p:cNvSpPr/>
          <p:nvPr/>
        </p:nvSpPr>
        <p:spPr bwMode="auto">
          <a:xfrm>
            <a:off x="3755588" y="5976258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3" name="Овал 172"/>
          <p:cNvSpPr/>
          <p:nvPr/>
        </p:nvSpPr>
        <p:spPr bwMode="auto">
          <a:xfrm>
            <a:off x="5312244" y="6008915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" name="Овал 173"/>
          <p:cNvSpPr/>
          <p:nvPr/>
        </p:nvSpPr>
        <p:spPr bwMode="auto">
          <a:xfrm>
            <a:off x="5246930" y="485502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5" name="Овал 174"/>
          <p:cNvSpPr/>
          <p:nvPr/>
        </p:nvSpPr>
        <p:spPr bwMode="auto">
          <a:xfrm>
            <a:off x="6030702" y="5704115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Группа 119"/>
          <p:cNvGrpSpPr/>
          <p:nvPr/>
        </p:nvGrpSpPr>
        <p:grpSpPr>
          <a:xfrm>
            <a:off x="3004470" y="2351314"/>
            <a:ext cx="5943613" cy="2068275"/>
            <a:chOff x="283026" y="925286"/>
            <a:chExt cx="5943613" cy="2068275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83027" y="925286"/>
              <a:ext cx="337457" cy="1001486"/>
              <a:chOff x="1143000" y="1143000"/>
              <a:chExt cx="337457" cy="1001486"/>
            </a:xfrm>
          </p:grpSpPr>
          <p:sp>
            <p:nvSpPr>
              <p:cNvPr id="4" name="Овал 3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" name="Полилиния 4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620484" y="936171"/>
              <a:ext cx="337457" cy="1001486"/>
              <a:chOff x="1143000" y="1143000"/>
              <a:chExt cx="337457" cy="1001486"/>
            </a:xfrm>
          </p:grpSpPr>
          <p:sp>
            <p:nvSpPr>
              <p:cNvPr id="9" name="Овал 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Полилиния 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Полилиния 1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957941" y="936172"/>
              <a:ext cx="337457" cy="1001486"/>
              <a:chOff x="1143000" y="1143000"/>
              <a:chExt cx="337457" cy="1001486"/>
            </a:xfrm>
          </p:grpSpPr>
          <p:sp>
            <p:nvSpPr>
              <p:cNvPr id="13" name="Овал 1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Полилиния 1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Полилиния 1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1306284" y="947057"/>
              <a:ext cx="337457" cy="1001486"/>
              <a:chOff x="1143000" y="1143000"/>
              <a:chExt cx="337457" cy="1001486"/>
            </a:xfrm>
          </p:grpSpPr>
          <p:sp>
            <p:nvSpPr>
              <p:cNvPr id="17" name="Овал 16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Полилиния 18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2884725" y="957943"/>
              <a:ext cx="337457" cy="1001486"/>
              <a:chOff x="1143000" y="1143000"/>
              <a:chExt cx="337457" cy="1001486"/>
            </a:xfrm>
          </p:grpSpPr>
          <p:sp>
            <p:nvSpPr>
              <p:cNvPr id="21" name="Овал 20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Полилиния 21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Полилиния 22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3222181" y="957943"/>
              <a:ext cx="337457" cy="1001486"/>
              <a:chOff x="1143000" y="1143000"/>
              <a:chExt cx="337457" cy="1001486"/>
            </a:xfrm>
          </p:grpSpPr>
          <p:sp>
            <p:nvSpPr>
              <p:cNvPr id="25" name="Овал 24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Полилиния 25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Полилиния 26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3548753" y="947058"/>
              <a:ext cx="337457" cy="1001486"/>
              <a:chOff x="1143000" y="1143000"/>
              <a:chExt cx="337457" cy="1001486"/>
            </a:xfrm>
          </p:grpSpPr>
          <p:sp>
            <p:nvSpPr>
              <p:cNvPr id="29" name="Овал 2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Полилиния 2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Полилиния 3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>
              <a:off x="3886210" y="947057"/>
              <a:ext cx="337457" cy="1001486"/>
              <a:chOff x="1143000" y="1143000"/>
              <a:chExt cx="337457" cy="1001486"/>
            </a:xfrm>
          </p:grpSpPr>
          <p:sp>
            <p:nvSpPr>
              <p:cNvPr id="33" name="Овал 3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Полилиния 3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Полилиния 3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4234553" y="947056"/>
              <a:ext cx="337457" cy="1001486"/>
              <a:chOff x="1143000" y="1143000"/>
              <a:chExt cx="337457" cy="1001486"/>
            </a:xfrm>
          </p:grpSpPr>
          <p:sp>
            <p:nvSpPr>
              <p:cNvPr id="37" name="Овал 36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Полилиния 37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Полилиния 38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0" name="Группа 39"/>
            <p:cNvGrpSpPr/>
            <p:nvPr/>
          </p:nvGrpSpPr>
          <p:grpSpPr>
            <a:xfrm>
              <a:off x="4898582" y="936171"/>
              <a:ext cx="337457" cy="1001486"/>
              <a:chOff x="1143000" y="1143000"/>
              <a:chExt cx="337457" cy="1001486"/>
            </a:xfrm>
          </p:grpSpPr>
          <p:sp>
            <p:nvSpPr>
              <p:cNvPr id="41" name="Овал 40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Полилиния 41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Полилиния 42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4572010" y="947057"/>
              <a:ext cx="337457" cy="1001486"/>
              <a:chOff x="1143000" y="1143000"/>
              <a:chExt cx="337457" cy="1001486"/>
            </a:xfrm>
          </p:grpSpPr>
          <p:sp>
            <p:nvSpPr>
              <p:cNvPr id="45" name="Овал 44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Полилиния 45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Полилиния 46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5225153" y="947056"/>
              <a:ext cx="337457" cy="1001486"/>
              <a:chOff x="1143000" y="1143000"/>
              <a:chExt cx="337457" cy="1001486"/>
            </a:xfrm>
          </p:grpSpPr>
          <p:sp>
            <p:nvSpPr>
              <p:cNvPr id="49" name="Овал 4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Полилиния 4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Полилиния 5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5551725" y="968828"/>
              <a:ext cx="337457" cy="1001486"/>
              <a:chOff x="1143000" y="1143000"/>
              <a:chExt cx="337457" cy="1001486"/>
            </a:xfrm>
          </p:grpSpPr>
          <p:sp>
            <p:nvSpPr>
              <p:cNvPr id="53" name="Овал 5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Полилиния 5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Полилиния 5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6" name="Группа 55"/>
            <p:cNvGrpSpPr/>
            <p:nvPr/>
          </p:nvGrpSpPr>
          <p:grpSpPr>
            <a:xfrm>
              <a:off x="5889182" y="968828"/>
              <a:ext cx="337457" cy="1001486"/>
              <a:chOff x="1143000" y="1143000"/>
              <a:chExt cx="337457" cy="1001486"/>
            </a:xfrm>
          </p:grpSpPr>
          <p:sp>
            <p:nvSpPr>
              <p:cNvPr id="57" name="Овал 56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Полилиния 57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Полилиния 58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0" name="Группа 6"/>
            <p:cNvGrpSpPr/>
            <p:nvPr/>
          </p:nvGrpSpPr>
          <p:grpSpPr>
            <a:xfrm flipV="1">
              <a:off x="283026" y="1992075"/>
              <a:ext cx="337457" cy="1001486"/>
              <a:chOff x="1143000" y="1143000"/>
              <a:chExt cx="337457" cy="1001486"/>
            </a:xfrm>
          </p:grpSpPr>
          <p:sp>
            <p:nvSpPr>
              <p:cNvPr id="117" name="Овал 3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8" name="Полилиния 4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9" name="Полилиния 5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1" name="Группа 7"/>
            <p:cNvGrpSpPr/>
            <p:nvPr/>
          </p:nvGrpSpPr>
          <p:grpSpPr>
            <a:xfrm flipV="1">
              <a:off x="620483" y="1981190"/>
              <a:ext cx="337457" cy="1001486"/>
              <a:chOff x="1143000" y="1143000"/>
              <a:chExt cx="337457" cy="1001486"/>
            </a:xfrm>
          </p:grpSpPr>
          <p:sp>
            <p:nvSpPr>
              <p:cNvPr id="114" name="Овал 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5" name="Полилиния 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6" name="Полилиния 1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2" name="Группа 11"/>
            <p:cNvGrpSpPr/>
            <p:nvPr/>
          </p:nvGrpSpPr>
          <p:grpSpPr>
            <a:xfrm flipV="1">
              <a:off x="957940" y="1981189"/>
              <a:ext cx="337457" cy="1001486"/>
              <a:chOff x="1143000" y="1143000"/>
              <a:chExt cx="337457" cy="1001486"/>
            </a:xfrm>
          </p:grpSpPr>
          <p:sp>
            <p:nvSpPr>
              <p:cNvPr id="111" name="Овал 1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2" name="Полилиния 1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3" name="Полилиния 1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3" name="Группа 15"/>
            <p:cNvGrpSpPr/>
            <p:nvPr/>
          </p:nvGrpSpPr>
          <p:grpSpPr>
            <a:xfrm flipV="1">
              <a:off x="1306283" y="1970304"/>
              <a:ext cx="337457" cy="1001486"/>
              <a:chOff x="1143000" y="1143000"/>
              <a:chExt cx="337457" cy="1001486"/>
            </a:xfrm>
          </p:grpSpPr>
          <p:sp>
            <p:nvSpPr>
              <p:cNvPr id="108" name="Овал 107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9" name="Полилиния 108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0" name="Полилиния 109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4" name="Группа 19"/>
            <p:cNvGrpSpPr/>
            <p:nvPr/>
          </p:nvGrpSpPr>
          <p:grpSpPr>
            <a:xfrm flipV="1">
              <a:off x="2884724" y="1959418"/>
              <a:ext cx="337457" cy="1001486"/>
              <a:chOff x="1143000" y="1143000"/>
              <a:chExt cx="337457" cy="1001486"/>
            </a:xfrm>
          </p:grpSpPr>
          <p:sp>
            <p:nvSpPr>
              <p:cNvPr id="105" name="Овал 104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6" name="Полилиния 105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7" name="Полилиния 106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5" name="Группа 23"/>
            <p:cNvGrpSpPr/>
            <p:nvPr/>
          </p:nvGrpSpPr>
          <p:grpSpPr>
            <a:xfrm flipV="1">
              <a:off x="3222180" y="1959418"/>
              <a:ext cx="337457" cy="1001486"/>
              <a:chOff x="1143000" y="1143000"/>
              <a:chExt cx="337457" cy="1001486"/>
            </a:xfrm>
          </p:grpSpPr>
          <p:sp>
            <p:nvSpPr>
              <p:cNvPr id="102" name="Овал 101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Полилиния 102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Полилиния 103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6" name="Группа 27"/>
            <p:cNvGrpSpPr/>
            <p:nvPr/>
          </p:nvGrpSpPr>
          <p:grpSpPr>
            <a:xfrm flipV="1">
              <a:off x="3548752" y="1970303"/>
              <a:ext cx="337457" cy="1001486"/>
              <a:chOff x="1143000" y="1143000"/>
              <a:chExt cx="337457" cy="1001486"/>
            </a:xfrm>
          </p:grpSpPr>
          <p:sp>
            <p:nvSpPr>
              <p:cNvPr id="99" name="Овал 9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0" name="Полилиния 9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Полилиния 10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7" name="Группа 31"/>
            <p:cNvGrpSpPr/>
            <p:nvPr/>
          </p:nvGrpSpPr>
          <p:grpSpPr>
            <a:xfrm flipV="1">
              <a:off x="3886209" y="1970304"/>
              <a:ext cx="337457" cy="1001486"/>
              <a:chOff x="1143000" y="1143000"/>
              <a:chExt cx="337457" cy="1001486"/>
            </a:xfrm>
          </p:grpSpPr>
          <p:sp>
            <p:nvSpPr>
              <p:cNvPr id="96" name="Овал 95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7" name="Полилиния 96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8" name="Полилиния 97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8" name="Группа 35"/>
            <p:cNvGrpSpPr/>
            <p:nvPr/>
          </p:nvGrpSpPr>
          <p:grpSpPr>
            <a:xfrm flipV="1">
              <a:off x="4234552" y="1970305"/>
              <a:ext cx="337457" cy="1001486"/>
              <a:chOff x="1143000" y="1143000"/>
              <a:chExt cx="337457" cy="1001486"/>
            </a:xfrm>
          </p:grpSpPr>
          <p:sp>
            <p:nvSpPr>
              <p:cNvPr id="93" name="Овал 9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Полилиния 9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Полилиния 9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9" name="Группа 39"/>
            <p:cNvGrpSpPr/>
            <p:nvPr/>
          </p:nvGrpSpPr>
          <p:grpSpPr>
            <a:xfrm flipV="1">
              <a:off x="4898581" y="1981190"/>
              <a:ext cx="337457" cy="1001486"/>
              <a:chOff x="1143000" y="1143000"/>
              <a:chExt cx="337457" cy="1001486"/>
            </a:xfrm>
          </p:grpSpPr>
          <p:sp>
            <p:nvSpPr>
              <p:cNvPr id="90" name="Овал 89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1" name="Полилиния 90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2" name="Полилиния 91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0" name="Группа 43"/>
            <p:cNvGrpSpPr/>
            <p:nvPr/>
          </p:nvGrpSpPr>
          <p:grpSpPr>
            <a:xfrm flipV="1">
              <a:off x="4572009" y="1970304"/>
              <a:ext cx="337457" cy="1001486"/>
              <a:chOff x="1143000" y="1143000"/>
              <a:chExt cx="337457" cy="1001486"/>
            </a:xfrm>
          </p:grpSpPr>
          <p:sp>
            <p:nvSpPr>
              <p:cNvPr id="87" name="Овал 86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8" name="Полилиния 87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9" name="Полилиния 88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1" name="Группа 47"/>
            <p:cNvGrpSpPr/>
            <p:nvPr/>
          </p:nvGrpSpPr>
          <p:grpSpPr>
            <a:xfrm flipV="1">
              <a:off x="5225152" y="1970305"/>
              <a:ext cx="337457" cy="1001486"/>
              <a:chOff x="1143000" y="1143000"/>
              <a:chExt cx="337457" cy="1001486"/>
            </a:xfrm>
          </p:grpSpPr>
          <p:sp>
            <p:nvSpPr>
              <p:cNvPr id="84" name="Овал 83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Полилиния 84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6" name="Полилиния 85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2" name="Группа 51"/>
            <p:cNvGrpSpPr/>
            <p:nvPr/>
          </p:nvGrpSpPr>
          <p:grpSpPr>
            <a:xfrm flipV="1">
              <a:off x="5551724" y="1948533"/>
              <a:ext cx="337457" cy="1001486"/>
              <a:chOff x="1143000" y="1143000"/>
              <a:chExt cx="337457" cy="1001486"/>
            </a:xfrm>
          </p:grpSpPr>
          <p:sp>
            <p:nvSpPr>
              <p:cNvPr id="81" name="Овал 80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Полилиния 81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Полилиния 82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3" name="Группа 55"/>
            <p:cNvGrpSpPr/>
            <p:nvPr/>
          </p:nvGrpSpPr>
          <p:grpSpPr>
            <a:xfrm flipV="1">
              <a:off x="5889181" y="1948533"/>
              <a:ext cx="337457" cy="1001486"/>
              <a:chOff x="1143000" y="1143000"/>
              <a:chExt cx="337457" cy="1001486"/>
            </a:xfrm>
          </p:grpSpPr>
          <p:sp>
            <p:nvSpPr>
              <p:cNvPr id="78" name="Овал 77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9" name="Полилиния 78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0" name="Полилиния 79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21" name="Скругленный прямоугольник 120"/>
          <p:cNvSpPr/>
          <p:nvPr/>
        </p:nvSpPr>
        <p:spPr bwMode="auto">
          <a:xfrm>
            <a:off x="4278101" y="2166257"/>
            <a:ext cx="478971" cy="23948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Скругленный прямоугольник 121"/>
          <p:cNvSpPr/>
          <p:nvPr/>
        </p:nvSpPr>
        <p:spPr bwMode="auto">
          <a:xfrm>
            <a:off x="5225159" y="2166256"/>
            <a:ext cx="478971" cy="23948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4" name="Группа 134"/>
          <p:cNvGrpSpPr/>
          <p:nvPr/>
        </p:nvGrpSpPr>
        <p:grpSpPr>
          <a:xfrm>
            <a:off x="7217243" y="1774371"/>
            <a:ext cx="653142" cy="751114"/>
            <a:chOff x="3548743" y="283028"/>
            <a:chExt cx="653142" cy="751114"/>
          </a:xfrm>
        </p:grpSpPr>
        <p:sp>
          <p:nvSpPr>
            <p:cNvPr id="123" name="Овал 122"/>
            <p:cNvSpPr/>
            <p:nvPr/>
          </p:nvSpPr>
          <p:spPr bwMode="auto">
            <a:xfrm>
              <a:off x="3875315" y="761999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Овал 123"/>
            <p:cNvSpPr/>
            <p:nvPr/>
          </p:nvSpPr>
          <p:spPr bwMode="auto">
            <a:xfrm>
              <a:off x="3886201" y="881742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Овал 124"/>
            <p:cNvSpPr/>
            <p:nvPr/>
          </p:nvSpPr>
          <p:spPr bwMode="auto">
            <a:xfrm>
              <a:off x="3777343" y="7075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Овал 125"/>
            <p:cNvSpPr/>
            <p:nvPr/>
          </p:nvSpPr>
          <p:spPr bwMode="auto">
            <a:xfrm>
              <a:off x="3842657" y="576943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Овал 126"/>
            <p:cNvSpPr/>
            <p:nvPr/>
          </p:nvSpPr>
          <p:spPr bwMode="auto">
            <a:xfrm>
              <a:off x="3722915" y="5551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Овал 127"/>
            <p:cNvSpPr/>
            <p:nvPr/>
          </p:nvSpPr>
          <p:spPr bwMode="auto">
            <a:xfrm>
              <a:off x="3657600" y="620486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Овал 128"/>
            <p:cNvSpPr/>
            <p:nvPr/>
          </p:nvSpPr>
          <p:spPr bwMode="auto">
            <a:xfrm>
              <a:off x="3548743" y="620485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Овал 129"/>
            <p:cNvSpPr/>
            <p:nvPr/>
          </p:nvSpPr>
          <p:spPr bwMode="auto">
            <a:xfrm>
              <a:off x="3929743" y="4789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Овал 130"/>
            <p:cNvSpPr/>
            <p:nvPr/>
          </p:nvSpPr>
          <p:spPr bwMode="auto">
            <a:xfrm>
              <a:off x="4060371" y="511629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Овал 131"/>
            <p:cNvSpPr/>
            <p:nvPr/>
          </p:nvSpPr>
          <p:spPr bwMode="auto">
            <a:xfrm>
              <a:off x="3712028" y="4789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Овал 132"/>
            <p:cNvSpPr/>
            <p:nvPr/>
          </p:nvSpPr>
          <p:spPr bwMode="auto">
            <a:xfrm>
              <a:off x="3690257" y="370114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Овал 133"/>
            <p:cNvSpPr/>
            <p:nvPr/>
          </p:nvSpPr>
          <p:spPr bwMode="auto">
            <a:xfrm>
              <a:off x="3614057" y="283028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6" name="Овал 135"/>
          <p:cNvSpPr/>
          <p:nvPr/>
        </p:nvSpPr>
        <p:spPr bwMode="auto">
          <a:xfrm>
            <a:off x="8305816" y="2024742"/>
            <a:ext cx="283028" cy="6531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Овал 149"/>
          <p:cNvSpPr/>
          <p:nvPr/>
        </p:nvSpPr>
        <p:spPr bwMode="auto">
          <a:xfrm>
            <a:off x="8273159" y="2231571"/>
            <a:ext cx="65314" cy="2503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1" name="Овал 150"/>
          <p:cNvSpPr/>
          <p:nvPr/>
        </p:nvSpPr>
        <p:spPr bwMode="auto">
          <a:xfrm>
            <a:off x="8207843" y="1763486"/>
            <a:ext cx="65314" cy="2503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Овал 151"/>
          <p:cNvSpPr/>
          <p:nvPr/>
        </p:nvSpPr>
        <p:spPr bwMode="auto">
          <a:xfrm>
            <a:off x="8262272" y="1905000"/>
            <a:ext cx="65314" cy="2503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Овал 152"/>
          <p:cNvSpPr/>
          <p:nvPr/>
        </p:nvSpPr>
        <p:spPr bwMode="auto">
          <a:xfrm>
            <a:off x="8305816" y="2057399"/>
            <a:ext cx="65314" cy="2503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4" name="Овал 153"/>
          <p:cNvSpPr/>
          <p:nvPr/>
        </p:nvSpPr>
        <p:spPr bwMode="auto">
          <a:xfrm rot="20482455">
            <a:off x="8458216" y="1948536"/>
            <a:ext cx="283028" cy="6531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Полилиния 154"/>
          <p:cNvSpPr/>
          <p:nvPr/>
        </p:nvSpPr>
        <p:spPr bwMode="auto">
          <a:xfrm>
            <a:off x="7151929" y="4299857"/>
            <a:ext cx="1112158" cy="649515"/>
          </a:xfrm>
          <a:custGeom>
            <a:avLst/>
            <a:gdLst>
              <a:gd name="connsiteX0" fmla="*/ 54429 w 1112158"/>
              <a:gd name="connsiteY0" fmla="*/ 76200 h 649515"/>
              <a:gd name="connsiteX1" fmla="*/ 359229 w 1112158"/>
              <a:gd name="connsiteY1" fmla="*/ 76200 h 649515"/>
              <a:gd name="connsiteX2" fmla="*/ 783772 w 1112158"/>
              <a:gd name="connsiteY2" fmla="*/ 54429 h 649515"/>
              <a:gd name="connsiteX3" fmla="*/ 1055915 w 1112158"/>
              <a:gd name="connsiteY3" fmla="*/ 21771 h 649515"/>
              <a:gd name="connsiteX4" fmla="*/ 1077686 w 1112158"/>
              <a:gd name="connsiteY4" fmla="*/ 185057 h 649515"/>
              <a:gd name="connsiteX5" fmla="*/ 849086 w 1112158"/>
              <a:gd name="connsiteY5" fmla="*/ 402771 h 649515"/>
              <a:gd name="connsiteX6" fmla="*/ 794658 w 1112158"/>
              <a:gd name="connsiteY6" fmla="*/ 598714 h 649515"/>
              <a:gd name="connsiteX7" fmla="*/ 446315 w 1112158"/>
              <a:gd name="connsiteY7" fmla="*/ 620486 h 649515"/>
              <a:gd name="connsiteX8" fmla="*/ 228600 w 1112158"/>
              <a:gd name="connsiteY8" fmla="*/ 424543 h 649515"/>
              <a:gd name="connsiteX9" fmla="*/ 130629 w 1112158"/>
              <a:gd name="connsiteY9" fmla="*/ 195943 h 649515"/>
              <a:gd name="connsiteX10" fmla="*/ 32658 w 1112158"/>
              <a:gd name="connsiteY10" fmla="*/ 174171 h 649515"/>
              <a:gd name="connsiteX11" fmla="*/ 54429 w 1112158"/>
              <a:gd name="connsiteY11" fmla="*/ 76200 h 64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2158" h="649515">
                <a:moveTo>
                  <a:pt x="54429" y="76200"/>
                </a:moveTo>
                <a:cubicBezTo>
                  <a:pt x="108858" y="59871"/>
                  <a:pt x="237672" y="79828"/>
                  <a:pt x="359229" y="76200"/>
                </a:cubicBezTo>
                <a:cubicBezTo>
                  <a:pt x="480786" y="72572"/>
                  <a:pt x="667658" y="63500"/>
                  <a:pt x="783772" y="54429"/>
                </a:cubicBezTo>
                <a:cubicBezTo>
                  <a:pt x="899886" y="45358"/>
                  <a:pt x="1006929" y="0"/>
                  <a:pt x="1055915" y="21771"/>
                </a:cubicBezTo>
                <a:cubicBezTo>
                  <a:pt x="1104901" y="43542"/>
                  <a:pt x="1112158" y="121557"/>
                  <a:pt x="1077686" y="185057"/>
                </a:cubicBezTo>
                <a:cubicBezTo>
                  <a:pt x="1043215" y="248557"/>
                  <a:pt x="896257" y="333828"/>
                  <a:pt x="849086" y="402771"/>
                </a:cubicBezTo>
                <a:cubicBezTo>
                  <a:pt x="801915" y="471714"/>
                  <a:pt x="861786" y="562428"/>
                  <a:pt x="794658" y="598714"/>
                </a:cubicBezTo>
                <a:cubicBezTo>
                  <a:pt x="727530" y="635000"/>
                  <a:pt x="540658" y="649515"/>
                  <a:pt x="446315" y="620486"/>
                </a:cubicBezTo>
                <a:cubicBezTo>
                  <a:pt x="351972" y="591458"/>
                  <a:pt x="281214" y="495300"/>
                  <a:pt x="228600" y="424543"/>
                </a:cubicBezTo>
                <a:cubicBezTo>
                  <a:pt x="175986" y="353786"/>
                  <a:pt x="163286" y="237672"/>
                  <a:pt x="130629" y="195943"/>
                </a:cubicBezTo>
                <a:cubicBezTo>
                  <a:pt x="97972" y="154214"/>
                  <a:pt x="43544" y="194128"/>
                  <a:pt x="32658" y="174171"/>
                </a:cubicBezTo>
                <a:cubicBezTo>
                  <a:pt x="21772" y="154214"/>
                  <a:pt x="0" y="92529"/>
                  <a:pt x="54429" y="7620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Полилиния 155"/>
          <p:cNvSpPr/>
          <p:nvPr/>
        </p:nvSpPr>
        <p:spPr bwMode="auto">
          <a:xfrm>
            <a:off x="6193987" y="2189842"/>
            <a:ext cx="834571" cy="847271"/>
          </a:xfrm>
          <a:custGeom>
            <a:avLst/>
            <a:gdLst>
              <a:gd name="connsiteX0" fmla="*/ 272142 w 834571"/>
              <a:gd name="connsiteY0" fmla="*/ 52614 h 847271"/>
              <a:gd name="connsiteX1" fmla="*/ 642257 w 834571"/>
              <a:gd name="connsiteY1" fmla="*/ 9071 h 847271"/>
              <a:gd name="connsiteX2" fmla="*/ 751114 w 834571"/>
              <a:gd name="connsiteY2" fmla="*/ 107042 h 847271"/>
              <a:gd name="connsiteX3" fmla="*/ 827314 w 834571"/>
              <a:gd name="connsiteY3" fmla="*/ 390071 h 847271"/>
              <a:gd name="connsiteX4" fmla="*/ 707571 w 834571"/>
              <a:gd name="connsiteY4" fmla="*/ 749300 h 847271"/>
              <a:gd name="connsiteX5" fmla="*/ 457199 w 834571"/>
              <a:gd name="connsiteY5" fmla="*/ 727528 h 847271"/>
              <a:gd name="connsiteX6" fmla="*/ 272142 w 834571"/>
              <a:gd name="connsiteY6" fmla="*/ 760185 h 847271"/>
              <a:gd name="connsiteX7" fmla="*/ 174171 w 834571"/>
              <a:gd name="connsiteY7" fmla="*/ 836385 h 847271"/>
              <a:gd name="connsiteX8" fmla="*/ 21771 w 834571"/>
              <a:gd name="connsiteY8" fmla="*/ 694871 h 847271"/>
              <a:gd name="connsiteX9" fmla="*/ 43542 w 834571"/>
              <a:gd name="connsiteY9" fmla="*/ 498928 h 847271"/>
              <a:gd name="connsiteX10" fmla="*/ 43542 w 834571"/>
              <a:gd name="connsiteY10" fmla="*/ 183242 h 847271"/>
              <a:gd name="connsiteX11" fmla="*/ 272142 w 834571"/>
              <a:gd name="connsiteY11" fmla="*/ 52614 h 84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4571" h="847271">
                <a:moveTo>
                  <a:pt x="272142" y="52614"/>
                </a:moveTo>
                <a:cubicBezTo>
                  <a:pt x="371928" y="23586"/>
                  <a:pt x="562428" y="0"/>
                  <a:pt x="642257" y="9071"/>
                </a:cubicBezTo>
                <a:cubicBezTo>
                  <a:pt x="722086" y="18142"/>
                  <a:pt x="720271" y="43542"/>
                  <a:pt x="751114" y="107042"/>
                </a:cubicBezTo>
                <a:cubicBezTo>
                  <a:pt x="781957" y="170542"/>
                  <a:pt x="834571" y="283028"/>
                  <a:pt x="827314" y="390071"/>
                </a:cubicBezTo>
                <a:cubicBezTo>
                  <a:pt x="820057" y="497114"/>
                  <a:pt x="769257" y="693057"/>
                  <a:pt x="707571" y="749300"/>
                </a:cubicBezTo>
                <a:cubicBezTo>
                  <a:pt x="645885" y="805543"/>
                  <a:pt x="529770" y="725714"/>
                  <a:pt x="457199" y="727528"/>
                </a:cubicBezTo>
                <a:cubicBezTo>
                  <a:pt x="384628" y="729342"/>
                  <a:pt x="319313" y="742042"/>
                  <a:pt x="272142" y="760185"/>
                </a:cubicBezTo>
                <a:cubicBezTo>
                  <a:pt x="224971" y="778328"/>
                  <a:pt x="215899" y="847271"/>
                  <a:pt x="174171" y="836385"/>
                </a:cubicBezTo>
                <a:cubicBezTo>
                  <a:pt x="132443" y="825499"/>
                  <a:pt x="43542" y="751114"/>
                  <a:pt x="21771" y="694871"/>
                </a:cubicBezTo>
                <a:cubicBezTo>
                  <a:pt x="0" y="638628"/>
                  <a:pt x="39914" y="584199"/>
                  <a:pt x="43542" y="498928"/>
                </a:cubicBezTo>
                <a:cubicBezTo>
                  <a:pt x="47170" y="413657"/>
                  <a:pt x="7256" y="259442"/>
                  <a:pt x="43542" y="183242"/>
                </a:cubicBezTo>
                <a:cubicBezTo>
                  <a:pt x="79828" y="107042"/>
                  <a:pt x="172356" y="81642"/>
                  <a:pt x="272142" y="52614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0" name="Блок-схема: знак завершения 179"/>
          <p:cNvSpPr/>
          <p:nvPr/>
        </p:nvSpPr>
        <p:spPr bwMode="auto">
          <a:xfrm>
            <a:off x="4256330" y="2841171"/>
            <a:ext cx="892629" cy="239486"/>
          </a:xfrm>
          <a:prstGeom prst="flowChartTerminator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5" name="Группа 184"/>
          <p:cNvGrpSpPr/>
          <p:nvPr/>
        </p:nvGrpSpPr>
        <p:grpSpPr>
          <a:xfrm>
            <a:off x="163286" y="97974"/>
            <a:ext cx="2035629" cy="2677885"/>
            <a:chOff x="185057" y="2057401"/>
            <a:chExt cx="2035629" cy="2677885"/>
          </a:xfrm>
        </p:grpSpPr>
        <p:sp>
          <p:nvSpPr>
            <p:cNvPr id="182" name="Прямоугольник 181"/>
            <p:cNvSpPr/>
            <p:nvPr/>
          </p:nvSpPr>
          <p:spPr bwMode="auto">
            <a:xfrm>
              <a:off x="185057" y="2057401"/>
              <a:ext cx="2035629" cy="267788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400" dirty="0" smtClean="0"/>
                <a:t>термометр 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3" name="Овал 182"/>
            <p:cNvSpPr/>
            <p:nvPr/>
          </p:nvSpPr>
          <p:spPr bwMode="auto">
            <a:xfrm>
              <a:off x="381001" y="2416628"/>
              <a:ext cx="1600200" cy="11321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37,4°С</a:t>
              </a:r>
            </a:p>
          </p:txBody>
        </p:sp>
      </p:grpSp>
      <p:sp>
        <p:nvSpPr>
          <p:cNvPr id="184" name="Овал 183"/>
          <p:cNvSpPr/>
          <p:nvPr/>
        </p:nvSpPr>
        <p:spPr bwMode="auto">
          <a:xfrm>
            <a:off x="359230" y="468086"/>
            <a:ext cx="1600200" cy="113211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" charset="0"/>
              </a:rPr>
              <a:t>40,4°С</a:t>
            </a:r>
          </a:p>
        </p:txBody>
      </p:sp>
      <p:sp>
        <p:nvSpPr>
          <p:cNvPr id="176" name="Стрелка углом 175"/>
          <p:cNvSpPr/>
          <p:nvPr/>
        </p:nvSpPr>
        <p:spPr bwMode="auto">
          <a:xfrm rot="5400000">
            <a:off x="2310491" y="895351"/>
            <a:ext cx="1279071" cy="1589314"/>
          </a:xfrm>
          <a:prstGeom prst="bentArrow">
            <a:avLst>
              <a:gd name="adj1" fmla="val 15638"/>
              <a:gd name="adj2" fmla="val 18617"/>
              <a:gd name="adj3" fmla="val 25000"/>
              <a:gd name="adj4" fmla="val 4375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-3.7037E-6 C 0.00121 -0.01273 0.01944 0.0081 0.02968 0.01435 C 0.03993 0.0206 0.04878 0.02917 0.0618 0.0382 C 0.07482 0.04722 0.10329 0.05903 0.10833 0.06829 C 0.11336 0.07755 0.11059 0.09167 0.09166 0.09375 C 0.07274 0.09584 0.01701 0.09028 -0.00487 0.08102 C -0.02674 0.07176 -0.0283 0.04097 -0.03924 0.0382 C -0.05018 0.03542 -0.07344 0.05301 -0.07032 0.06366 C -0.06719 0.07431 -0.01702 0.0882 -0.02032 0.10162 C -0.02362 0.11505 -0.07518 0.13033 -0.09046 0.14445 C -0.10573 0.15857 -0.11441 0.17709 -0.11198 0.18588 C -0.10955 0.19468 -0.07674 0.18912 -0.07622 0.19699 C -0.0757 0.20486 -0.10869 0.22338 -0.10834 0.23334 C -0.10799 0.24329 -0.0757 0.24954 -0.07379 0.25718 C -0.07188 0.26482 -0.09289 0.28357 -0.09653 0.2794 C -0.10018 0.27523 -0.09619 0.2338 -0.09532 0.23195 C -0.09445 0.23009 -0.09063 0.26898 -0.09167 0.26829 C -0.09271 0.26759 -0.10244 0.22662 -0.10122 0.22709 C -0.1 0.22755 -0.0849 0.26412 -0.08455 0.27153 C -0.08421 0.27894 -0.09844 0.2882 -0.09879 0.27153 C -0.09914 0.25486 -0.08889 0.19931 -0.08698 0.17153 C -0.08507 0.14375 -0.09393 0.1132 -0.08698 0.10486 C -0.08004 0.09653 -0.06233 0.11459 -0.04532 0.12084 C -0.0283 0.12709 0.00416 0.14815 0.01545 0.14306 C 0.02673 0.13797 0.02482 0.11459 0.02256 0.09051 C 0.02031 0.06644 -0.00122 0.01273 8.33333E-7 -3.7037E-6 Z " pathEditMode="relative" ptsTypes="aaaaaaaaaaaaaaaaaaaaaaaaaa">
                                      <p:cBhvr>
                                        <p:cTn id="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18519E-6 C 0.0099 0.00416 0.01979 0.00856 0.03698 0.01435 C 0.05417 0.02013 0.10191 0.02777 0.10365 0.03495 C 0.10538 0.04212 0.06389 0.053 0.04757 0.05717 C 0.03125 0.06134 0.00781 0.05416 0.0059 0.06041 C 0.00399 0.06666 0.02465 0.08518 0.03576 0.09536 C 0.04688 0.10555 0.07378 0.11597 0.07257 0.12222 C 0.07135 0.12847 0.04149 0.12036 0.02865 0.13333 C 0.0158 0.14629 -0.00295 0.18333 -0.00469 0.19999 C -0.00642 0.21666 0.01736 0.2199 0.01788 0.23333 C 0.0184 0.24675 -0.00139 0.26111 -0.00122 0.28101 C -0.00104 0.30092 0.01962 0.33402 0.0191 0.35231 C 0.01858 0.3706 -0.00538 0.37523 -0.00469 0.3905 C -0.00399 0.40578 0.02361 0.4287 0.02378 0.44444 C 0.02396 0.46018 -0.00243 0.47268 -0.00365 0.48564 C -0.00486 0.49861 0.01719 0.50578 0.01667 0.52222 C 0.01615 0.53865 -0.00885 0.56388 -0.00712 0.58425 C -0.00538 0.60462 0.01094 0.62453 0.02743 0.64444 " pathEditMode="relative" ptsTypes="aaaaaaaaaaaaaaaaaA">
                                      <p:cBhvr>
                                        <p:cTn id="17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60" grpId="0" animBg="1"/>
      <p:bldP spid="180" grpId="0" animBg="1"/>
      <p:bldP spid="18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71699" y="1278083"/>
            <a:ext cx="5143504" cy="3785652"/>
          </a:xfrm>
          <a:prstGeom prst="rect">
            <a:avLst/>
          </a:prstGeom>
          <a:solidFill>
            <a:srgbClr val="CCFF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Механизмы формирования МП.</a:t>
            </a:r>
          </a:p>
          <a:p>
            <a:pPr marL="742950" lvl="1" indent="-742950" algn="l">
              <a:lnSpc>
                <a:spcPct val="200000"/>
              </a:lnSpc>
              <a:buFont typeface="+mj-lt"/>
              <a:buAutoNum type="arabicPeriod"/>
            </a:pPr>
            <a:r>
              <a:rPr lang="ru-RU" sz="4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Ионный.</a:t>
            </a:r>
          </a:p>
          <a:p>
            <a:pPr marL="742950" lvl="1" indent="-742950" algn="l">
              <a:lnSpc>
                <a:spcPct val="200000"/>
              </a:lnSpc>
              <a:buFont typeface="+mj-lt"/>
              <a:buAutoNum type="arabicPeriod"/>
            </a:pPr>
            <a:r>
              <a:rPr lang="ru-RU" sz="4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Насосный.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96292" y="2493819"/>
            <a:ext cx="6276109" cy="1323439"/>
          </a:xfrm>
          <a:prstGeom prst="rect">
            <a:avLst/>
          </a:prstGeom>
          <a:solidFill>
            <a:srgbClr val="CCFF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Ионный м</a:t>
            </a:r>
            <a:r>
              <a:rPr lang="ru-RU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еханизм формирования МП.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92279" y="550717"/>
            <a:ext cx="7917873" cy="5632311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Раздражимость  - </a:t>
            </a:r>
          </a:p>
          <a:p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способность живых систем </a:t>
            </a:r>
          </a:p>
          <a:p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формировать ответную реакцию на действие раздражителя </a:t>
            </a:r>
          </a:p>
          <a:p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виде изменения </a:t>
            </a:r>
          </a:p>
          <a:p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метаболизма, </a:t>
            </a:r>
          </a:p>
          <a:p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функций </a:t>
            </a:r>
          </a:p>
          <a:p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структуры.</a:t>
            </a:r>
            <a:endParaRPr lang="ru-RU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Скругленный прямоугольник 95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0" y="3158836"/>
            <a:ext cx="9144000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96259" y="296429"/>
            <a:ext cx="8964613" cy="1323975"/>
            <a:chOff x="68" y="1138"/>
            <a:chExt cx="5647" cy="834"/>
          </a:xfrm>
        </p:grpSpPr>
        <p:sp>
          <p:nvSpPr>
            <p:cNvPr id="8290" name="Text Box 5"/>
            <p:cNvSpPr txBox="1">
              <a:spLocks noChangeArrowheads="1"/>
            </p:cNvSpPr>
            <p:nvPr/>
          </p:nvSpPr>
          <p:spPr bwMode="auto">
            <a:xfrm>
              <a:off x="68" y="1138"/>
              <a:ext cx="5647" cy="834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2200" b="0" dirty="0" smtClean="0"/>
                <a:t>До </a:t>
              </a:r>
              <a:r>
                <a:rPr lang="ru-RU" sz="2200" b="0" dirty="0"/>
                <a:t>момента созревания </a:t>
              </a:r>
              <a:r>
                <a:rPr lang="ru-RU" sz="2000" b="0" dirty="0"/>
                <a:t>(происходит на 2-3 месяце эмбрионального развития)</a:t>
              </a:r>
              <a:r>
                <a:rPr lang="ru-RU" sz="2200" b="0" dirty="0"/>
                <a:t> нейрон не имеет заряда, и количество положительных         (прежде всего, К</a:t>
              </a:r>
              <a:r>
                <a:rPr lang="ru-RU" sz="2200" baseline="30000" dirty="0"/>
                <a:t>+</a:t>
              </a:r>
              <a:r>
                <a:rPr lang="ru-RU" sz="2200" b="0" dirty="0"/>
                <a:t>) и </a:t>
              </a:r>
              <a:r>
                <a:rPr lang="ru-RU" sz="2200" b="0" dirty="0" smtClean="0"/>
                <a:t>отрицательных         </a:t>
              </a:r>
              <a:r>
                <a:rPr lang="ru-RU" sz="2200" b="0" dirty="0"/>
                <a:t>ионов в его цитоплазме примерно одинаково.</a:t>
              </a:r>
            </a:p>
          </p:txBody>
        </p:sp>
        <p:grpSp>
          <p:nvGrpSpPr>
            <p:cNvPr id="8291" name="Group 6"/>
            <p:cNvGrpSpPr>
              <a:grpSpLocks/>
            </p:cNvGrpSpPr>
            <p:nvPr/>
          </p:nvGrpSpPr>
          <p:grpSpPr bwMode="auto">
            <a:xfrm>
              <a:off x="5405" y="1357"/>
              <a:ext cx="193" cy="199"/>
              <a:chOff x="5306" y="2245"/>
              <a:chExt cx="192" cy="199"/>
            </a:xfrm>
          </p:grpSpPr>
          <p:sp>
            <p:nvSpPr>
              <p:cNvPr id="8295" name="Oval 7"/>
              <p:cNvSpPr>
                <a:spLocks noChangeArrowheads="1"/>
              </p:cNvSpPr>
              <p:nvPr/>
            </p:nvSpPr>
            <p:spPr bwMode="auto">
              <a:xfrm>
                <a:off x="5306" y="2245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96" name="Line 8"/>
              <p:cNvSpPr>
                <a:spLocks noChangeShapeType="1"/>
              </p:cNvSpPr>
              <p:nvPr/>
            </p:nvSpPr>
            <p:spPr bwMode="auto">
              <a:xfrm>
                <a:off x="5306" y="2348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7" name="Line 9"/>
              <p:cNvSpPr>
                <a:spLocks noChangeShapeType="1"/>
              </p:cNvSpPr>
              <p:nvPr/>
            </p:nvSpPr>
            <p:spPr bwMode="auto">
              <a:xfrm flipV="1">
                <a:off x="5410" y="2252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92" name="Group 10"/>
            <p:cNvGrpSpPr>
              <a:grpSpLocks/>
            </p:cNvGrpSpPr>
            <p:nvPr/>
          </p:nvGrpSpPr>
          <p:grpSpPr bwMode="auto">
            <a:xfrm>
              <a:off x="3200" y="1558"/>
              <a:ext cx="198" cy="192"/>
              <a:chOff x="5478" y="2073"/>
              <a:chExt cx="197" cy="192"/>
            </a:xfrm>
          </p:grpSpPr>
          <p:sp>
            <p:nvSpPr>
              <p:cNvPr id="8293" name="Oval 11"/>
              <p:cNvSpPr>
                <a:spLocks noChangeArrowheads="1"/>
              </p:cNvSpPr>
              <p:nvPr/>
            </p:nvSpPr>
            <p:spPr bwMode="auto">
              <a:xfrm>
                <a:off x="5478" y="2073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94" name="Line 12"/>
              <p:cNvSpPr>
                <a:spLocks noChangeShapeType="1"/>
              </p:cNvSpPr>
              <p:nvPr/>
            </p:nvSpPr>
            <p:spPr bwMode="auto">
              <a:xfrm>
                <a:off x="5483" y="2175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11" name="Text Box 14"/>
          <p:cNvSpPr txBox="1">
            <a:spLocks noChangeArrowheads="1"/>
          </p:cNvSpPr>
          <p:nvPr/>
        </p:nvSpPr>
        <p:spPr bwMode="auto">
          <a:xfrm>
            <a:off x="7148512" y="3518766"/>
            <a:ext cx="1995488" cy="53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/>
              <a:t>внутриклеточная</a:t>
            </a:r>
          </a:p>
          <a:p>
            <a:pPr>
              <a:lnSpc>
                <a:spcPct val="80000"/>
              </a:lnSpc>
            </a:pPr>
            <a:r>
              <a:rPr lang="ru-RU" sz="1800" b="0" dirty="0"/>
              <a:t>среда</a:t>
            </a:r>
          </a:p>
        </p:txBody>
      </p:sp>
      <p:grpSp>
        <p:nvGrpSpPr>
          <p:cNvPr id="8213" name="Group 16"/>
          <p:cNvGrpSpPr>
            <a:grpSpLocks/>
          </p:cNvGrpSpPr>
          <p:nvPr/>
        </p:nvGrpSpPr>
        <p:grpSpPr bwMode="auto">
          <a:xfrm>
            <a:off x="3300846" y="2428009"/>
            <a:ext cx="304800" cy="304800"/>
            <a:chOff x="2448" y="2448"/>
            <a:chExt cx="192" cy="192"/>
          </a:xfrm>
        </p:grpSpPr>
        <p:sp>
          <p:nvSpPr>
            <p:cNvPr id="8287" name="Oval 17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88" name="Line 18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89" name="Line 19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14" name="Group 20"/>
          <p:cNvGrpSpPr>
            <a:grpSpLocks/>
          </p:cNvGrpSpPr>
          <p:nvPr/>
        </p:nvGrpSpPr>
        <p:grpSpPr bwMode="auto">
          <a:xfrm>
            <a:off x="3983183" y="2559627"/>
            <a:ext cx="304800" cy="304800"/>
            <a:chOff x="3264" y="2256"/>
            <a:chExt cx="192" cy="192"/>
          </a:xfrm>
        </p:grpSpPr>
        <p:sp>
          <p:nvSpPr>
            <p:cNvPr id="8285" name="Oval 21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86" name="Line 22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15" name="Group 23"/>
          <p:cNvGrpSpPr>
            <a:grpSpLocks/>
          </p:cNvGrpSpPr>
          <p:nvPr/>
        </p:nvGrpSpPr>
        <p:grpSpPr bwMode="auto">
          <a:xfrm>
            <a:off x="6577446" y="2344882"/>
            <a:ext cx="304800" cy="304800"/>
            <a:chOff x="3264" y="2256"/>
            <a:chExt cx="192" cy="192"/>
          </a:xfrm>
        </p:grpSpPr>
        <p:sp>
          <p:nvSpPr>
            <p:cNvPr id="8283" name="Oval 24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84" name="Line 25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16" name="Group 26"/>
          <p:cNvGrpSpPr>
            <a:grpSpLocks/>
          </p:cNvGrpSpPr>
          <p:nvPr/>
        </p:nvGrpSpPr>
        <p:grpSpPr bwMode="auto">
          <a:xfrm>
            <a:off x="5867400" y="2150919"/>
            <a:ext cx="304800" cy="304800"/>
            <a:chOff x="3264" y="2256"/>
            <a:chExt cx="192" cy="192"/>
          </a:xfrm>
        </p:grpSpPr>
        <p:sp>
          <p:nvSpPr>
            <p:cNvPr id="8281" name="Oval 27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82" name="Line 28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17" name="Group 29"/>
          <p:cNvGrpSpPr>
            <a:grpSpLocks/>
          </p:cNvGrpSpPr>
          <p:nvPr/>
        </p:nvGrpSpPr>
        <p:grpSpPr bwMode="auto">
          <a:xfrm>
            <a:off x="7415646" y="2763982"/>
            <a:ext cx="304800" cy="304800"/>
            <a:chOff x="3264" y="2256"/>
            <a:chExt cx="192" cy="192"/>
          </a:xfrm>
        </p:grpSpPr>
        <p:sp>
          <p:nvSpPr>
            <p:cNvPr id="8279" name="Oval 30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80" name="Line 31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18" name="Group 32"/>
          <p:cNvGrpSpPr>
            <a:grpSpLocks/>
          </p:cNvGrpSpPr>
          <p:nvPr/>
        </p:nvGrpSpPr>
        <p:grpSpPr bwMode="auto">
          <a:xfrm>
            <a:off x="3051463" y="3726873"/>
            <a:ext cx="304800" cy="304800"/>
            <a:chOff x="3264" y="2256"/>
            <a:chExt cx="192" cy="192"/>
          </a:xfrm>
        </p:grpSpPr>
        <p:sp>
          <p:nvSpPr>
            <p:cNvPr id="8277" name="Oval 33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78" name="Line 34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19" name="Group 35"/>
          <p:cNvGrpSpPr>
            <a:grpSpLocks/>
          </p:cNvGrpSpPr>
          <p:nvPr/>
        </p:nvGrpSpPr>
        <p:grpSpPr bwMode="auto">
          <a:xfrm>
            <a:off x="6241473" y="3744191"/>
            <a:ext cx="304800" cy="304800"/>
            <a:chOff x="3264" y="2256"/>
            <a:chExt cx="192" cy="192"/>
          </a:xfrm>
        </p:grpSpPr>
        <p:sp>
          <p:nvSpPr>
            <p:cNvPr id="8275" name="Oval 36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76" name="Line 37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21" name="Group 41"/>
          <p:cNvGrpSpPr>
            <a:grpSpLocks/>
          </p:cNvGrpSpPr>
          <p:nvPr/>
        </p:nvGrpSpPr>
        <p:grpSpPr bwMode="auto">
          <a:xfrm>
            <a:off x="5905500" y="4218709"/>
            <a:ext cx="304800" cy="304800"/>
            <a:chOff x="3264" y="2256"/>
            <a:chExt cx="192" cy="192"/>
          </a:xfrm>
        </p:grpSpPr>
        <p:sp>
          <p:nvSpPr>
            <p:cNvPr id="8271" name="Oval 42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72" name="Line 43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22" name="Group 44"/>
          <p:cNvGrpSpPr>
            <a:grpSpLocks/>
          </p:cNvGrpSpPr>
          <p:nvPr/>
        </p:nvGrpSpPr>
        <p:grpSpPr bwMode="auto">
          <a:xfrm>
            <a:off x="4513119" y="4381501"/>
            <a:ext cx="304800" cy="304800"/>
            <a:chOff x="3264" y="2256"/>
            <a:chExt cx="192" cy="192"/>
          </a:xfrm>
        </p:grpSpPr>
        <p:sp>
          <p:nvSpPr>
            <p:cNvPr id="8269" name="Oval 45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70" name="Line 46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23" name="Group 47"/>
          <p:cNvGrpSpPr>
            <a:grpSpLocks/>
          </p:cNvGrpSpPr>
          <p:nvPr/>
        </p:nvGrpSpPr>
        <p:grpSpPr bwMode="auto">
          <a:xfrm>
            <a:off x="3172691" y="4343400"/>
            <a:ext cx="304800" cy="304800"/>
            <a:chOff x="3264" y="2256"/>
            <a:chExt cx="192" cy="192"/>
          </a:xfrm>
        </p:grpSpPr>
        <p:sp>
          <p:nvSpPr>
            <p:cNvPr id="8267" name="Oval 48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68" name="Line 49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24" name="Group 50"/>
          <p:cNvGrpSpPr>
            <a:grpSpLocks/>
          </p:cNvGrpSpPr>
          <p:nvPr/>
        </p:nvGrpSpPr>
        <p:grpSpPr bwMode="auto">
          <a:xfrm>
            <a:off x="2462646" y="2247900"/>
            <a:ext cx="304800" cy="304800"/>
            <a:chOff x="3264" y="2256"/>
            <a:chExt cx="192" cy="192"/>
          </a:xfrm>
        </p:grpSpPr>
        <p:sp>
          <p:nvSpPr>
            <p:cNvPr id="8265" name="Oval 51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66" name="Line 52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25" name="Group 53"/>
          <p:cNvGrpSpPr>
            <a:grpSpLocks/>
          </p:cNvGrpSpPr>
          <p:nvPr/>
        </p:nvGrpSpPr>
        <p:grpSpPr bwMode="auto">
          <a:xfrm>
            <a:off x="5032664" y="3997037"/>
            <a:ext cx="304800" cy="304800"/>
            <a:chOff x="2448" y="2448"/>
            <a:chExt cx="192" cy="192"/>
          </a:xfrm>
        </p:grpSpPr>
        <p:sp>
          <p:nvSpPr>
            <p:cNvPr id="8262" name="Oval 54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63" name="Line 55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64" name="Line 56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26" name="Group 57"/>
          <p:cNvGrpSpPr>
            <a:grpSpLocks/>
          </p:cNvGrpSpPr>
          <p:nvPr/>
        </p:nvGrpSpPr>
        <p:grpSpPr bwMode="auto">
          <a:xfrm>
            <a:off x="3882737" y="4042063"/>
            <a:ext cx="304800" cy="304800"/>
            <a:chOff x="2448" y="2448"/>
            <a:chExt cx="192" cy="192"/>
          </a:xfrm>
        </p:grpSpPr>
        <p:sp>
          <p:nvSpPr>
            <p:cNvPr id="8259" name="Oval 58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60" name="Line 59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61" name="Line 60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27" name="Group 61"/>
          <p:cNvGrpSpPr>
            <a:grpSpLocks/>
          </p:cNvGrpSpPr>
          <p:nvPr/>
        </p:nvGrpSpPr>
        <p:grpSpPr bwMode="auto">
          <a:xfrm>
            <a:off x="6577446" y="4287982"/>
            <a:ext cx="304800" cy="304800"/>
            <a:chOff x="2448" y="2448"/>
            <a:chExt cx="192" cy="192"/>
          </a:xfrm>
        </p:grpSpPr>
        <p:sp>
          <p:nvSpPr>
            <p:cNvPr id="8256" name="Oval 62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57" name="Line 63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8" name="Line 64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28" name="Group 65"/>
          <p:cNvGrpSpPr>
            <a:grpSpLocks/>
          </p:cNvGrpSpPr>
          <p:nvPr/>
        </p:nvGrpSpPr>
        <p:grpSpPr bwMode="auto">
          <a:xfrm>
            <a:off x="7110846" y="4211782"/>
            <a:ext cx="304800" cy="304800"/>
            <a:chOff x="2448" y="2448"/>
            <a:chExt cx="192" cy="192"/>
          </a:xfrm>
        </p:grpSpPr>
        <p:sp>
          <p:nvSpPr>
            <p:cNvPr id="8253" name="Oval 66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54" name="Line 67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5" name="Line 68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29" name="Group 69"/>
          <p:cNvGrpSpPr>
            <a:grpSpLocks/>
          </p:cNvGrpSpPr>
          <p:nvPr/>
        </p:nvGrpSpPr>
        <p:grpSpPr bwMode="auto">
          <a:xfrm>
            <a:off x="7720446" y="2382982"/>
            <a:ext cx="304800" cy="304800"/>
            <a:chOff x="2448" y="2448"/>
            <a:chExt cx="192" cy="192"/>
          </a:xfrm>
        </p:grpSpPr>
        <p:sp>
          <p:nvSpPr>
            <p:cNvPr id="8250" name="Oval 70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51" name="Line 71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2" name="Line 72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30" name="Group 73"/>
          <p:cNvGrpSpPr>
            <a:grpSpLocks/>
          </p:cNvGrpSpPr>
          <p:nvPr/>
        </p:nvGrpSpPr>
        <p:grpSpPr bwMode="auto">
          <a:xfrm>
            <a:off x="6965373" y="2265219"/>
            <a:ext cx="304800" cy="304800"/>
            <a:chOff x="2448" y="2448"/>
            <a:chExt cx="192" cy="192"/>
          </a:xfrm>
        </p:grpSpPr>
        <p:sp>
          <p:nvSpPr>
            <p:cNvPr id="8247" name="Oval 74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8" name="Line 75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9" name="Line 76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32" name="Group 81"/>
          <p:cNvGrpSpPr>
            <a:grpSpLocks/>
          </p:cNvGrpSpPr>
          <p:nvPr/>
        </p:nvGrpSpPr>
        <p:grpSpPr bwMode="auto">
          <a:xfrm>
            <a:off x="5320146" y="2234045"/>
            <a:ext cx="304800" cy="304800"/>
            <a:chOff x="2448" y="2448"/>
            <a:chExt cx="192" cy="192"/>
          </a:xfrm>
        </p:grpSpPr>
        <p:sp>
          <p:nvSpPr>
            <p:cNvPr id="8241" name="Oval 82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2" name="Line 83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Line 84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33" name="Group 85"/>
          <p:cNvGrpSpPr>
            <a:grpSpLocks/>
          </p:cNvGrpSpPr>
          <p:nvPr/>
        </p:nvGrpSpPr>
        <p:grpSpPr bwMode="auto">
          <a:xfrm>
            <a:off x="4668983" y="2324100"/>
            <a:ext cx="304800" cy="304800"/>
            <a:chOff x="2448" y="2448"/>
            <a:chExt cx="192" cy="192"/>
          </a:xfrm>
        </p:grpSpPr>
        <p:sp>
          <p:nvSpPr>
            <p:cNvPr id="8238" name="Oval 86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9" name="Line 87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0" name="Line 88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34" name="Group 89"/>
          <p:cNvGrpSpPr>
            <a:grpSpLocks/>
          </p:cNvGrpSpPr>
          <p:nvPr/>
        </p:nvGrpSpPr>
        <p:grpSpPr bwMode="auto">
          <a:xfrm>
            <a:off x="2590801" y="3792682"/>
            <a:ext cx="304800" cy="304800"/>
            <a:chOff x="2448" y="2448"/>
            <a:chExt cx="192" cy="192"/>
          </a:xfrm>
        </p:grpSpPr>
        <p:sp>
          <p:nvSpPr>
            <p:cNvPr id="8235" name="Oval 90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6" name="Line 91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7" name="Line 92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03" name="Group 94"/>
          <p:cNvGrpSpPr>
            <a:grpSpLocks/>
          </p:cNvGrpSpPr>
          <p:nvPr/>
        </p:nvGrpSpPr>
        <p:grpSpPr bwMode="auto">
          <a:xfrm>
            <a:off x="3408218" y="3034146"/>
            <a:ext cx="710046" cy="696190"/>
            <a:chOff x="2112" y="2016"/>
            <a:chExt cx="288" cy="288"/>
          </a:xfrm>
        </p:grpSpPr>
        <p:sp>
          <p:nvSpPr>
            <p:cNvPr id="8208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00" name="Text Box 3"/>
          <p:cNvSpPr txBox="1">
            <a:spLocks noChangeArrowheads="1"/>
          </p:cNvSpPr>
          <p:nvPr/>
        </p:nvSpPr>
        <p:spPr bwMode="auto">
          <a:xfrm>
            <a:off x="0" y="5297601"/>
            <a:ext cx="9144000" cy="1338828"/>
          </a:xfrm>
          <a:prstGeom prst="rect">
            <a:avLst/>
          </a:prstGeom>
          <a:solidFill>
            <a:srgbClr val="CCFF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b="0" dirty="0"/>
              <a:t>Признак созревания – появление на мембране нейрона постоянно открытых К</a:t>
            </a:r>
            <a:r>
              <a:rPr lang="en-US" sz="2200" b="0" baseline="30000" dirty="0"/>
              <a:t>+</a:t>
            </a:r>
            <a:r>
              <a:rPr lang="ru-RU" sz="2200" b="0" dirty="0"/>
              <a:t>-каналов</a:t>
            </a:r>
            <a:r>
              <a:rPr lang="ru-RU" sz="2400" b="0" dirty="0"/>
              <a:t> </a:t>
            </a:r>
            <a:r>
              <a:rPr lang="ru-RU" sz="2000" b="0" dirty="0"/>
              <a:t>(</a:t>
            </a:r>
            <a:r>
              <a:rPr lang="ru-RU" sz="2000" b="0" dirty="0" smtClean="0"/>
              <a:t>определяется включением </a:t>
            </a:r>
            <a:r>
              <a:rPr lang="ru-RU" sz="2000" b="0" dirty="0"/>
              <a:t>соотв. гена).</a:t>
            </a:r>
            <a:r>
              <a:rPr lang="ru-RU" sz="2200" b="0" dirty="0"/>
              <a:t> </a:t>
            </a:r>
          </a:p>
          <a:p>
            <a:pPr>
              <a:lnSpc>
                <a:spcPct val="90000"/>
              </a:lnSpc>
            </a:pPr>
            <a:endParaRPr lang="ru-RU" sz="2200" b="0" dirty="0" smtClean="0"/>
          </a:p>
          <a:p>
            <a:pPr>
              <a:lnSpc>
                <a:spcPct val="90000"/>
              </a:lnSpc>
            </a:pPr>
            <a:r>
              <a:rPr lang="ru-RU" sz="2200" b="0" dirty="0" smtClean="0"/>
              <a:t>В </a:t>
            </a:r>
            <a:r>
              <a:rPr lang="ru-RU" sz="2200" b="0" dirty="0"/>
              <a:t>результате </a:t>
            </a:r>
            <a:r>
              <a:rPr lang="ru-RU" sz="2200" b="0" dirty="0" smtClean="0"/>
              <a:t>становится </a:t>
            </a:r>
            <a:r>
              <a:rPr lang="ru-RU" sz="2200" b="0" dirty="0"/>
              <a:t>возможной диффузия К</a:t>
            </a:r>
            <a:r>
              <a:rPr lang="en-US" sz="2200" b="0" baseline="30000" dirty="0"/>
              <a:t>+</a:t>
            </a:r>
            <a:r>
              <a:rPr lang="ru-RU" sz="2200" b="0" dirty="0"/>
              <a:t> </a:t>
            </a:r>
            <a:r>
              <a:rPr lang="ru-RU" sz="2200" b="0" dirty="0" smtClean="0"/>
              <a:t>из </a:t>
            </a:r>
            <a:r>
              <a:rPr lang="ru-RU" sz="2200" b="0" dirty="0"/>
              <a:t>клетки.</a:t>
            </a:r>
          </a:p>
        </p:txBody>
      </p:sp>
      <p:grpSp>
        <p:nvGrpSpPr>
          <p:cNvPr id="106" name="Группа 105"/>
          <p:cNvGrpSpPr/>
          <p:nvPr/>
        </p:nvGrpSpPr>
        <p:grpSpPr>
          <a:xfrm>
            <a:off x="8520546" y="5746171"/>
            <a:ext cx="228600" cy="304800"/>
            <a:chOff x="3075709" y="4125190"/>
            <a:chExt cx="228600" cy="304800"/>
          </a:xfrm>
        </p:grpSpPr>
        <p:sp>
          <p:nvSpPr>
            <p:cNvPr id="8201" name="Rectangle 102"/>
            <p:cNvSpPr>
              <a:spLocks noChangeArrowheads="1"/>
            </p:cNvSpPr>
            <p:nvPr/>
          </p:nvSpPr>
          <p:spPr bwMode="auto">
            <a:xfrm>
              <a:off x="3075709" y="4125190"/>
              <a:ext cx="76200" cy="3048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2" name="Rectangle 103"/>
            <p:cNvSpPr>
              <a:spLocks noChangeArrowheads="1"/>
            </p:cNvSpPr>
            <p:nvPr/>
          </p:nvSpPr>
          <p:spPr bwMode="auto">
            <a:xfrm>
              <a:off x="3228109" y="4125190"/>
              <a:ext cx="76200" cy="3048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" name="Text Box 39"/>
          <p:cNvSpPr txBox="1">
            <a:spLocks noChangeArrowheads="1"/>
          </p:cNvSpPr>
          <p:nvPr/>
        </p:nvSpPr>
        <p:spPr bwMode="auto">
          <a:xfrm>
            <a:off x="137968" y="2604656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109" name="Group 94"/>
          <p:cNvGrpSpPr>
            <a:grpSpLocks/>
          </p:cNvGrpSpPr>
          <p:nvPr/>
        </p:nvGrpSpPr>
        <p:grpSpPr bwMode="auto">
          <a:xfrm>
            <a:off x="5482936" y="3041073"/>
            <a:ext cx="710046" cy="696190"/>
            <a:chOff x="2112" y="2016"/>
            <a:chExt cx="288" cy="288"/>
          </a:xfrm>
        </p:grpSpPr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2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Скругленный прямоугольник 140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0" y="4104417"/>
            <a:ext cx="9144000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11" name="Text Box 14"/>
          <p:cNvSpPr txBox="1">
            <a:spLocks noChangeArrowheads="1"/>
          </p:cNvSpPr>
          <p:nvPr/>
        </p:nvSpPr>
        <p:spPr bwMode="auto">
          <a:xfrm>
            <a:off x="7148512" y="4464347"/>
            <a:ext cx="1995488" cy="53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/>
              <a:t>внутриклеточная</a:t>
            </a:r>
          </a:p>
          <a:p>
            <a:pPr>
              <a:lnSpc>
                <a:spcPct val="80000"/>
              </a:lnSpc>
            </a:pPr>
            <a:r>
              <a:rPr lang="ru-RU" sz="1800" b="0" dirty="0"/>
              <a:t>среда</a:t>
            </a:r>
          </a:p>
        </p:txBody>
      </p:sp>
      <p:grpSp>
        <p:nvGrpSpPr>
          <p:cNvPr id="25" name="Group 94"/>
          <p:cNvGrpSpPr>
            <a:grpSpLocks/>
          </p:cNvGrpSpPr>
          <p:nvPr/>
        </p:nvGrpSpPr>
        <p:grpSpPr bwMode="auto">
          <a:xfrm>
            <a:off x="3408218" y="3979727"/>
            <a:ext cx="710046" cy="696190"/>
            <a:chOff x="2112" y="2016"/>
            <a:chExt cx="288" cy="288"/>
          </a:xfrm>
        </p:grpSpPr>
        <p:sp>
          <p:nvSpPr>
            <p:cNvPr id="8208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" name="Text Box 39"/>
          <p:cNvSpPr txBox="1">
            <a:spLocks noChangeArrowheads="1"/>
          </p:cNvSpPr>
          <p:nvPr/>
        </p:nvSpPr>
        <p:spPr bwMode="auto">
          <a:xfrm>
            <a:off x="137968" y="3550237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27" name="Group 94"/>
          <p:cNvGrpSpPr>
            <a:grpSpLocks/>
          </p:cNvGrpSpPr>
          <p:nvPr/>
        </p:nvGrpSpPr>
        <p:grpSpPr bwMode="auto">
          <a:xfrm>
            <a:off x="5482936" y="3986654"/>
            <a:ext cx="710046" cy="696190"/>
            <a:chOff x="2112" y="2016"/>
            <a:chExt cx="288" cy="288"/>
          </a:xfrm>
        </p:grpSpPr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7" name="Group 27"/>
          <p:cNvGrpSpPr>
            <a:grpSpLocks/>
          </p:cNvGrpSpPr>
          <p:nvPr/>
        </p:nvGrpSpPr>
        <p:grpSpPr bwMode="auto">
          <a:xfrm>
            <a:off x="4135584" y="4994571"/>
            <a:ext cx="465138" cy="457200"/>
            <a:chOff x="3648" y="1920"/>
            <a:chExt cx="293" cy="288"/>
          </a:xfrm>
        </p:grpSpPr>
        <p:sp>
          <p:nvSpPr>
            <p:cNvPr id="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0" name="Group 27"/>
          <p:cNvGrpSpPr>
            <a:grpSpLocks/>
          </p:cNvGrpSpPr>
          <p:nvPr/>
        </p:nvGrpSpPr>
        <p:grpSpPr bwMode="auto">
          <a:xfrm>
            <a:off x="3882739" y="5479481"/>
            <a:ext cx="465138" cy="457200"/>
            <a:chOff x="3648" y="1920"/>
            <a:chExt cx="293" cy="288"/>
          </a:xfrm>
        </p:grpSpPr>
        <p:sp>
          <p:nvSpPr>
            <p:cNvPr id="1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03" name="Group 27"/>
          <p:cNvGrpSpPr>
            <a:grpSpLocks/>
          </p:cNvGrpSpPr>
          <p:nvPr/>
        </p:nvGrpSpPr>
        <p:grpSpPr bwMode="auto">
          <a:xfrm>
            <a:off x="3297385" y="4779825"/>
            <a:ext cx="465138" cy="457200"/>
            <a:chOff x="3648" y="1920"/>
            <a:chExt cx="293" cy="288"/>
          </a:xfrm>
        </p:grpSpPr>
        <p:sp>
          <p:nvSpPr>
            <p:cNvPr id="10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06" name="Group 27"/>
          <p:cNvGrpSpPr>
            <a:grpSpLocks/>
          </p:cNvGrpSpPr>
          <p:nvPr/>
        </p:nvGrpSpPr>
        <p:grpSpPr bwMode="auto">
          <a:xfrm>
            <a:off x="3148447" y="5337473"/>
            <a:ext cx="465138" cy="457200"/>
            <a:chOff x="3648" y="1920"/>
            <a:chExt cx="293" cy="288"/>
          </a:xfrm>
        </p:grpSpPr>
        <p:sp>
          <p:nvSpPr>
            <p:cNvPr id="109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4" name="Group 27"/>
          <p:cNvGrpSpPr>
            <a:grpSpLocks/>
          </p:cNvGrpSpPr>
          <p:nvPr/>
        </p:nvGrpSpPr>
        <p:grpSpPr bwMode="auto">
          <a:xfrm>
            <a:off x="6016339" y="5285517"/>
            <a:ext cx="465138" cy="457200"/>
            <a:chOff x="3648" y="1920"/>
            <a:chExt cx="293" cy="288"/>
          </a:xfrm>
        </p:grpSpPr>
        <p:sp>
          <p:nvSpPr>
            <p:cNvPr id="11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7" name="Group 27"/>
          <p:cNvGrpSpPr>
            <a:grpSpLocks/>
          </p:cNvGrpSpPr>
          <p:nvPr/>
        </p:nvGrpSpPr>
        <p:grpSpPr bwMode="auto">
          <a:xfrm>
            <a:off x="4994566" y="5105408"/>
            <a:ext cx="465138" cy="457200"/>
            <a:chOff x="3648" y="1920"/>
            <a:chExt cx="293" cy="288"/>
          </a:xfrm>
        </p:grpSpPr>
        <p:sp>
          <p:nvSpPr>
            <p:cNvPr id="11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20" name="Group 27"/>
          <p:cNvGrpSpPr>
            <a:grpSpLocks/>
          </p:cNvGrpSpPr>
          <p:nvPr/>
        </p:nvGrpSpPr>
        <p:grpSpPr bwMode="auto">
          <a:xfrm>
            <a:off x="6425047" y="4810999"/>
            <a:ext cx="465138" cy="457200"/>
            <a:chOff x="3648" y="1920"/>
            <a:chExt cx="293" cy="288"/>
          </a:xfrm>
        </p:grpSpPr>
        <p:sp>
          <p:nvSpPr>
            <p:cNvPr id="12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23" name="Group 27"/>
          <p:cNvGrpSpPr>
            <a:grpSpLocks/>
          </p:cNvGrpSpPr>
          <p:nvPr/>
        </p:nvGrpSpPr>
        <p:grpSpPr bwMode="auto">
          <a:xfrm>
            <a:off x="5195457" y="5576463"/>
            <a:ext cx="465138" cy="457200"/>
            <a:chOff x="3648" y="1920"/>
            <a:chExt cx="293" cy="288"/>
          </a:xfrm>
        </p:grpSpPr>
        <p:sp>
          <p:nvSpPr>
            <p:cNvPr id="12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26" name="Group 27"/>
          <p:cNvGrpSpPr>
            <a:grpSpLocks/>
          </p:cNvGrpSpPr>
          <p:nvPr/>
        </p:nvGrpSpPr>
        <p:grpSpPr bwMode="auto">
          <a:xfrm>
            <a:off x="6442364" y="3051472"/>
            <a:ext cx="465138" cy="457200"/>
            <a:chOff x="3648" y="1920"/>
            <a:chExt cx="293" cy="288"/>
          </a:xfrm>
        </p:grpSpPr>
        <p:sp>
          <p:nvSpPr>
            <p:cNvPr id="12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29" name="Group 27"/>
          <p:cNvGrpSpPr>
            <a:grpSpLocks/>
          </p:cNvGrpSpPr>
          <p:nvPr/>
        </p:nvGrpSpPr>
        <p:grpSpPr bwMode="auto">
          <a:xfrm>
            <a:off x="4568537" y="3183090"/>
            <a:ext cx="465138" cy="457200"/>
            <a:chOff x="3648" y="1920"/>
            <a:chExt cx="293" cy="288"/>
          </a:xfrm>
        </p:grpSpPr>
        <p:sp>
          <p:nvSpPr>
            <p:cNvPr id="130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32" name="Group 27"/>
          <p:cNvGrpSpPr>
            <a:grpSpLocks/>
          </p:cNvGrpSpPr>
          <p:nvPr/>
        </p:nvGrpSpPr>
        <p:grpSpPr bwMode="auto">
          <a:xfrm>
            <a:off x="2279073" y="2992590"/>
            <a:ext cx="465138" cy="457200"/>
            <a:chOff x="3648" y="1920"/>
            <a:chExt cx="293" cy="288"/>
          </a:xfrm>
        </p:grpSpPr>
        <p:sp>
          <p:nvSpPr>
            <p:cNvPr id="133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45" name="Группа 144"/>
          <p:cNvGrpSpPr/>
          <p:nvPr/>
        </p:nvGrpSpPr>
        <p:grpSpPr>
          <a:xfrm>
            <a:off x="71005" y="4648208"/>
            <a:ext cx="1555172" cy="1291937"/>
            <a:chOff x="71005" y="3702627"/>
            <a:chExt cx="1555172" cy="1291937"/>
          </a:xfrm>
        </p:grpSpPr>
        <p:sp>
          <p:nvSpPr>
            <p:cNvPr id="144" name="Полилиния 14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3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82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5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3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8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39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0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46" name="Group 27"/>
          <p:cNvGrpSpPr>
            <a:grpSpLocks/>
          </p:cNvGrpSpPr>
          <p:nvPr/>
        </p:nvGrpSpPr>
        <p:grpSpPr bwMode="auto">
          <a:xfrm>
            <a:off x="4748648" y="4651671"/>
            <a:ext cx="465138" cy="457200"/>
            <a:chOff x="3648" y="1920"/>
            <a:chExt cx="293" cy="288"/>
          </a:xfrm>
        </p:grpSpPr>
        <p:sp>
          <p:nvSpPr>
            <p:cNvPr id="14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49" name="Группа 148"/>
          <p:cNvGrpSpPr/>
          <p:nvPr/>
        </p:nvGrpSpPr>
        <p:grpSpPr>
          <a:xfrm rot="1993904">
            <a:off x="1376795" y="4883735"/>
            <a:ext cx="1555172" cy="1291937"/>
            <a:chOff x="71005" y="3702627"/>
            <a:chExt cx="1555172" cy="1291937"/>
          </a:xfrm>
        </p:grpSpPr>
        <p:sp>
          <p:nvSpPr>
            <p:cNvPr id="150" name="Полилиния 149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51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58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9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2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5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54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60" name="Группа 159"/>
          <p:cNvGrpSpPr/>
          <p:nvPr/>
        </p:nvGrpSpPr>
        <p:grpSpPr>
          <a:xfrm rot="1572530">
            <a:off x="6821632" y="4842173"/>
            <a:ext cx="1555172" cy="1291937"/>
            <a:chOff x="71005" y="3702627"/>
            <a:chExt cx="1555172" cy="1291937"/>
          </a:xfrm>
        </p:grpSpPr>
        <p:sp>
          <p:nvSpPr>
            <p:cNvPr id="161" name="Полилиния 160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62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3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67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8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4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65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6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71" name="Группа 170"/>
          <p:cNvGrpSpPr/>
          <p:nvPr/>
        </p:nvGrpSpPr>
        <p:grpSpPr>
          <a:xfrm>
            <a:off x="7289223" y="2628908"/>
            <a:ext cx="1555172" cy="1291937"/>
            <a:chOff x="71005" y="3702627"/>
            <a:chExt cx="1555172" cy="1291937"/>
          </a:xfrm>
        </p:grpSpPr>
        <p:sp>
          <p:nvSpPr>
            <p:cNvPr id="172" name="Полилиния 171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73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80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1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4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7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5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7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82" name="Text Box 36"/>
          <p:cNvSpPr txBox="1">
            <a:spLocks noChangeArrowheads="1"/>
          </p:cNvSpPr>
          <p:nvPr/>
        </p:nvSpPr>
        <p:spPr bwMode="auto">
          <a:xfrm>
            <a:off x="219652" y="272040"/>
            <a:ext cx="8713788" cy="186512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0" dirty="0">
                <a:solidFill>
                  <a:srgbClr val="990000"/>
                </a:solidFill>
              </a:rPr>
              <a:t>Как долго идет диффузия К</a:t>
            </a:r>
            <a:r>
              <a:rPr lang="en-US" sz="3200" b="0" baseline="30000" dirty="0">
                <a:solidFill>
                  <a:srgbClr val="990000"/>
                </a:solidFill>
              </a:rPr>
              <a:t>+</a:t>
            </a:r>
            <a:r>
              <a:rPr lang="ru-RU" sz="3200" b="0" dirty="0">
                <a:solidFill>
                  <a:srgbClr val="990000"/>
                </a:solidFill>
              </a:rPr>
              <a:t> из нейрона?</a:t>
            </a:r>
          </a:p>
          <a:p>
            <a:pPr>
              <a:lnSpc>
                <a:spcPct val="90000"/>
              </a:lnSpc>
            </a:pPr>
            <a:endParaRPr lang="ru-RU" sz="3200" b="0" dirty="0" smtClean="0">
              <a:solidFill>
                <a:srgbClr val="99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200" b="0" dirty="0" smtClean="0">
                <a:solidFill>
                  <a:srgbClr val="990000"/>
                </a:solidFill>
              </a:rPr>
              <a:t>Очевидный </a:t>
            </a:r>
            <a:r>
              <a:rPr lang="ru-RU" sz="3200" b="0" dirty="0">
                <a:solidFill>
                  <a:srgbClr val="990000"/>
                </a:solidFill>
              </a:rPr>
              <a:t>вариант </a:t>
            </a:r>
            <a:r>
              <a:rPr lang="ru-RU" sz="3200" b="0" dirty="0" smtClean="0">
                <a:solidFill>
                  <a:srgbClr val="990000"/>
                </a:solidFill>
              </a:rPr>
              <a:t>«</a:t>
            </a:r>
            <a:r>
              <a:rPr lang="ru-RU" sz="3200" b="0" dirty="0">
                <a:solidFill>
                  <a:srgbClr val="990000"/>
                </a:solidFill>
              </a:rPr>
              <a:t>до выравнивания концентраций</a:t>
            </a:r>
            <a:r>
              <a:rPr lang="ru-RU" sz="3200" b="0" dirty="0" smtClean="0">
                <a:solidFill>
                  <a:srgbClr val="990000"/>
                </a:solidFill>
              </a:rPr>
              <a:t>») неверен</a:t>
            </a:r>
            <a:r>
              <a:rPr lang="ru-RU" sz="3200" b="0" dirty="0">
                <a:solidFill>
                  <a:srgbClr val="990000"/>
                </a:solidFill>
              </a:rPr>
              <a:t> </a:t>
            </a:r>
            <a:r>
              <a:rPr lang="ru-RU" sz="3200" b="0" dirty="0" smtClean="0">
                <a:solidFill>
                  <a:srgbClr val="990000"/>
                </a:solidFill>
              </a:rPr>
              <a:t>!</a:t>
            </a:r>
            <a:endParaRPr lang="ru-RU" sz="3200" b="0" dirty="0">
              <a:solidFill>
                <a:srgbClr val="990000"/>
              </a:solidFill>
            </a:endParaRPr>
          </a:p>
        </p:txBody>
      </p:sp>
      <p:grpSp>
        <p:nvGrpSpPr>
          <p:cNvPr id="183" name="Группа 182"/>
          <p:cNvGrpSpPr/>
          <p:nvPr/>
        </p:nvGrpSpPr>
        <p:grpSpPr>
          <a:xfrm rot="20049660">
            <a:off x="7578436" y="5649191"/>
            <a:ext cx="1555172" cy="1291937"/>
            <a:chOff x="71005" y="3702627"/>
            <a:chExt cx="1555172" cy="1291937"/>
          </a:xfrm>
        </p:grpSpPr>
        <p:sp>
          <p:nvSpPr>
            <p:cNvPr id="184" name="Полилиния 18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85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92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3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6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90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1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7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8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94" name="Group 27"/>
          <p:cNvGrpSpPr>
            <a:grpSpLocks/>
          </p:cNvGrpSpPr>
          <p:nvPr/>
        </p:nvGrpSpPr>
        <p:grpSpPr bwMode="auto">
          <a:xfrm>
            <a:off x="5732322" y="5843163"/>
            <a:ext cx="465138" cy="457200"/>
            <a:chOff x="3648" y="1920"/>
            <a:chExt cx="293" cy="288"/>
          </a:xfrm>
        </p:grpSpPr>
        <p:sp>
          <p:nvSpPr>
            <p:cNvPr id="19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97" name="Group 27"/>
          <p:cNvGrpSpPr>
            <a:grpSpLocks/>
          </p:cNvGrpSpPr>
          <p:nvPr/>
        </p:nvGrpSpPr>
        <p:grpSpPr bwMode="auto">
          <a:xfrm>
            <a:off x="4502731" y="5922826"/>
            <a:ext cx="465138" cy="457200"/>
            <a:chOff x="3648" y="1920"/>
            <a:chExt cx="293" cy="288"/>
          </a:xfrm>
        </p:grpSpPr>
        <p:sp>
          <p:nvSpPr>
            <p:cNvPr id="1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200" name="Group 27"/>
          <p:cNvGrpSpPr>
            <a:grpSpLocks/>
          </p:cNvGrpSpPr>
          <p:nvPr/>
        </p:nvGrpSpPr>
        <p:grpSpPr bwMode="auto">
          <a:xfrm>
            <a:off x="3491350" y="5877798"/>
            <a:ext cx="465138" cy="457200"/>
            <a:chOff x="3648" y="1920"/>
            <a:chExt cx="293" cy="288"/>
          </a:xfrm>
        </p:grpSpPr>
        <p:sp>
          <p:nvSpPr>
            <p:cNvPr id="2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sp>
        <p:nvSpPr>
          <p:cNvPr id="204" name="Полилиния 203"/>
          <p:cNvSpPr/>
          <p:nvPr/>
        </p:nvSpPr>
        <p:spPr bwMode="auto">
          <a:xfrm>
            <a:off x="3673187" y="3148445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" name="Полилиния 204"/>
          <p:cNvSpPr/>
          <p:nvPr/>
        </p:nvSpPr>
        <p:spPr bwMode="auto">
          <a:xfrm flipH="1">
            <a:off x="5373833" y="3238500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Скругленный прямоугольник 119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0" y="4104417"/>
            <a:ext cx="9144000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11" name="Text Box 14"/>
          <p:cNvSpPr txBox="1">
            <a:spLocks noChangeArrowheads="1"/>
          </p:cNvSpPr>
          <p:nvPr/>
        </p:nvSpPr>
        <p:spPr bwMode="auto">
          <a:xfrm>
            <a:off x="7148512" y="4464347"/>
            <a:ext cx="1995488" cy="53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/>
              <a:t>внутриклеточная</a:t>
            </a:r>
          </a:p>
          <a:p>
            <a:pPr>
              <a:lnSpc>
                <a:spcPct val="80000"/>
              </a:lnSpc>
            </a:pPr>
            <a:r>
              <a:rPr lang="ru-RU" sz="1800" b="0" dirty="0"/>
              <a:t>среда</a:t>
            </a: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3408218" y="3979727"/>
            <a:ext cx="710046" cy="696190"/>
            <a:chOff x="2112" y="2016"/>
            <a:chExt cx="288" cy="288"/>
          </a:xfrm>
        </p:grpSpPr>
        <p:sp>
          <p:nvSpPr>
            <p:cNvPr id="8208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" name="Text Box 39"/>
          <p:cNvSpPr txBox="1">
            <a:spLocks noChangeArrowheads="1"/>
          </p:cNvSpPr>
          <p:nvPr/>
        </p:nvSpPr>
        <p:spPr bwMode="auto">
          <a:xfrm>
            <a:off x="137968" y="3550237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5482936" y="3986654"/>
            <a:ext cx="710046" cy="696190"/>
            <a:chOff x="2112" y="2016"/>
            <a:chExt cx="288" cy="288"/>
          </a:xfrm>
        </p:grpSpPr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135584" y="4994571"/>
            <a:ext cx="465138" cy="457200"/>
            <a:chOff x="3648" y="1920"/>
            <a:chExt cx="293" cy="288"/>
          </a:xfrm>
        </p:grpSpPr>
        <p:sp>
          <p:nvSpPr>
            <p:cNvPr id="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882739" y="5479481"/>
            <a:ext cx="465138" cy="457200"/>
            <a:chOff x="3648" y="1920"/>
            <a:chExt cx="293" cy="288"/>
          </a:xfrm>
        </p:grpSpPr>
        <p:sp>
          <p:nvSpPr>
            <p:cNvPr id="1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089566" y="2587343"/>
            <a:ext cx="465138" cy="457200"/>
            <a:chOff x="3648" y="1920"/>
            <a:chExt cx="293" cy="288"/>
          </a:xfrm>
        </p:grpSpPr>
        <p:sp>
          <p:nvSpPr>
            <p:cNvPr id="10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3148447" y="5337473"/>
            <a:ext cx="465138" cy="457200"/>
            <a:chOff x="3648" y="1920"/>
            <a:chExt cx="293" cy="288"/>
          </a:xfrm>
        </p:grpSpPr>
        <p:sp>
          <p:nvSpPr>
            <p:cNvPr id="109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6016339" y="5285517"/>
            <a:ext cx="465138" cy="457200"/>
            <a:chOff x="3648" y="1920"/>
            <a:chExt cx="293" cy="288"/>
          </a:xfrm>
        </p:grpSpPr>
        <p:sp>
          <p:nvSpPr>
            <p:cNvPr id="11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4994566" y="5105408"/>
            <a:ext cx="465138" cy="457200"/>
            <a:chOff x="3648" y="1920"/>
            <a:chExt cx="293" cy="288"/>
          </a:xfrm>
        </p:grpSpPr>
        <p:sp>
          <p:nvSpPr>
            <p:cNvPr id="11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5905502" y="2649689"/>
            <a:ext cx="465138" cy="457200"/>
            <a:chOff x="3648" y="1920"/>
            <a:chExt cx="293" cy="288"/>
          </a:xfrm>
        </p:grpSpPr>
        <p:sp>
          <p:nvSpPr>
            <p:cNvPr id="12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5195457" y="5576463"/>
            <a:ext cx="465138" cy="457200"/>
            <a:chOff x="3648" y="1920"/>
            <a:chExt cx="293" cy="288"/>
          </a:xfrm>
        </p:grpSpPr>
        <p:sp>
          <p:nvSpPr>
            <p:cNvPr id="12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2" name="Group 27"/>
          <p:cNvGrpSpPr>
            <a:grpSpLocks/>
          </p:cNvGrpSpPr>
          <p:nvPr/>
        </p:nvGrpSpPr>
        <p:grpSpPr bwMode="auto">
          <a:xfrm>
            <a:off x="6442364" y="3051472"/>
            <a:ext cx="465138" cy="457200"/>
            <a:chOff x="3648" y="1920"/>
            <a:chExt cx="293" cy="288"/>
          </a:xfrm>
        </p:grpSpPr>
        <p:sp>
          <p:nvSpPr>
            <p:cNvPr id="12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3" name="Group 27"/>
          <p:cNvGrpSpPr>
            <a:grpSpLocks/>
          </p:cNvGrpSpPr>
          <p:nvPr/>
        </p:nvGrpSpPr>
        <p:grpSpPr bwMode="auto">
          <a:xfrm>
            <a:off x="5212773" y="2642764"/>
            <a:ext cx="465138" cy="457200"/>
            <a:chOff x="3648" y="1920"/>
            <a:chExt cx="293" cy="288"/>
          </a:xfrm>
        </p:grpSpPr>
        <p:sp>
          <p:nvSpPr>
            <p:cNvPr id="130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4" name="Group 27"/>
          <p:cNvGrpSpPr>
            <a:grpSpLocks/>
          </p:cNvGrpSpPr>
          <p:nvPr/>
        </p:nvGrpSpPr>
        <p:grpSpPr bwMode="auto">
          <a:xfrm>
            <a:off x="2279073" y="2992590"/>
            <a:ext cx="465138" cy="457200"/>
            <a:chOff x="3648" y="1920"/>
            <a:chExt cx="293" cy="288"/>
          </a:xfrm>
        </p:grpSpPr>
        <p:sp>
          <p:nvSpPr>
            <p:cNvPr id="133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5" name="Группа 144"/>
          <p:cNvGrpSpPr/>
          <p:nvPr/>
        </p:nvGrpSpPr>
        <p:grpSpPr>
          <a:xfrm>
            <a:off x="71005" y="4648208"/>
            <a:ext cx="1555172" cy="1291937"/>
            <a:chOff x="71005" y="3702627"/>
            <a:chExt cx="1555172" cy="1291937"/>
          </a:xfrm>
        </p:grpSpPr>
        <p:sp>
          <p:nvSpPr>
            <p:cNvPr id="144" name="Полилиния 14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6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82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3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39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0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9" name="Group 27"/>
          <p:cNvGrpSpPr>
            <a:grpSpLocks/>
          </p:cNvGrpSpPr>
          <p:nvPr/>
        </p:nvGrpSpPr>
        <p:grpSpPr bwMode="auto">
          <a:xfrm>
            <a:off x="3948548" y="2511144"/>
            <a:ext cx="465138" cy="457200"/>
            <a:chOff x="3648" y="1920"/>
            <a:chExt cx="293" cy="288"/>
          </a:xfrm>
        </p:grpSpPr>
        <p:sp>
          <p:nvSpPr>
            <p:cNvPr id="14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20" name="Группа 148"/>
          <p:cNvGrpSpPr/>
          <p:nvPr/>
        </p:nvGrpSpPr>
        <p:grpSpPr>
          <a:xfrm rot="1993904">
            <a:off x="1376795" y="4883735"/>
            <a:ext cx="1555172" cy="1291937"/>
            <a:chOff x="71005" y="3702627"/>
            <a:chExt cx="1555172" cy="1291937"/>
          </a:xfrm>
        </p:grpSpPr>
        <p:sp>
          <p:nvSpPr>
            <p:cNvPr id="150" name="Полилиния 149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1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58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9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5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54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4" name="Группа 159"/>
          <p:cNvGrpSpPr/>
          <p:nvPr/>
        </p:nvGrpSpPr>
        <p:grpSpPr>
          <a:xfrm rot="1572530">
            <a:off x="6821632" y="4842173"/>
            <a:ext cx="1555172" cy="1291937"/>
            <a:chOff x="71005" y="3702627"/>
            <a:chExt cx="1555172" cy="1291937"/>
          </a:xfrm>
        </p:grpSpPr>
        <p:sp>
          <p:nvSpPr>
            <p:cNvPr id="161" name="Полилиния 160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5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67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8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65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6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8" name="Группа 170"/>
          <p:cNvGrpSpPr/>
          <p:nvPr/>
        </p:nvGrpSpPr>
        <p:grpSpPr>
          <a:xfrm>
            <a:off x="7289223" y="2628908"/>
            <a:ext cx="1555172" cy="1291937"/>
            <a:chOff x="71005" y="3702627"/>
            <a:chExt cx="1555172" cy="1291937"/>
          </a:xfrm>
        </p:grpSpPr>
        <p:sp>
          <p:nvSpPr>
            <p:cNvPr id="172" name="Полилиния 171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9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80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1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7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7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82" name="Text Box 36"/>
          <p:cNvSpPr txBox="1">
            <a:spLocks noChangeArrowheads="1"/>
          </p:cNvSpPr>
          <p:nvPr/>
        </p:nvSpPr>
        <p:spPr bwMode="auto">
          <a:xfrm>
            <a:off x="209261" y="313603"/>
            <a:ext cx="8713788" cy="14219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</a:pPr>
            <a:r>
              <a:rPr lang="ru-RU" sz="3200" b="0" i="1" dirty="0" smtClean="0">
                <a:solidFill>
                  <a:srgbClr val="990000"/>
                </a:solidFill>
              </a:rPr>
              <a:t>При диффузии ионов К</a:t>
            </a:r>
            <a:r>
              <a:rPr lang="ru-RU" sz="3200" b="0" i="1" baseline="30000" dirty="0" smtClean="0">
                <a:solidFill>
                  <a:srgbClr val="990000"/>
                </a:solidFill>
              </a:rPr>
              <a:t>+</a:t>
            </a:r>
            <a:r>
              <a:rPr lang="ru-RU" sz="3200" b="0" i="1" dirty="0" smtClean="0">
                <a:solidFill>
                  <a:srgbClr val="990000"/>
                </a:solidFill>
              </a:rPr>
              <a:t> в клетке увеличивается доля отрицательного заряда, а вне клетки положительного.</a:t>
            </a:r>
          </a:p>
        </p:txBody>
      </p:sp>
      <p:grpSp>
        <p:nvGrpSpPr>
          <p:cNvPr id="96" name="Группа 182"/>
          <p:cNvGrpSpPr/>
          <p:nvPr/>
        </p:nvGrpSpPr>
        <p:grpSpPr>
          <a:xfrm rot="20049660">
            <a:off x="7578436" y="5649191"/>
            <a:ext cx="1555172" cy="1291937"/>
            <a:chOff x="71005" y="3702627"/>
            <a:chExt cx="1555172" cy="1291937"/>
          </a:xfrm>
        </p:grpSpPr>
        <p:sp>
          <p:nvSpPr>
            <p:cNvPr id="184" name="Полилиния 18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97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92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3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0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90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1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8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06" name="Group 27"/>
          <p:cNvGrpSpPr>
            <a:grpSpLocks/>
          </p:cNvGrpSpPr>
          <p:nvPr/>
        </p:nvGrpSpPr>
        <p:grpSpPr bwMode="auto">
          <a:xfrm>
            <a:off x="5732322" y="5843163"/>
            <a:ext cx="465138" cy="457200"/>
            <a:chOff x="3648" y="1920"/>
            <a:chExt cx="293" cy="288"/>
          </a:xfrm>
        </p:grpSpPr>
        <p:sp>
          <p:nvSpPr>
            <p:cNvPr id="19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4" name="Group 27"/>
          <p:cNvGrpSpPr>
            <a:grpSpLocks/>
          </p:cNvGrpSpPr>
          <p:nvPr/>
        </p:nvGrpSpPr>
        <p:grpSpPr bwMode="auto">
          <a:xfrm>
            <a:off x="4502731" y="5922826"/>
            <a:ext cx="465138" cy="457200"/>
            <a:chOff x="3648" y="1920"/>
            <a:chExt cx="293" cy="288"/>
          </a:xfrm>
        </p:grpSpPr>
        <p:sp>
          <p:nvSpPr>
            <p:cNvPr id="1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7" name="Group 27"/>
          <p:cNvGrpSpPr>
            <a:grpSpLocks/>
          </p:cNvGrpSpPr>
          <p:nvPr/>
        </p:nvGrpSpPr>
        <p:grpSpPr bwMode="auto">
          <a:xfrm>
            <a:off x="3491350" y="5877798"/>
            <a:ext cx="465138" cy="457200"/>
            <a:chOff x="3648" y="1920"/>
            <a:chExt cx="293" cy="288"/>
          </a:xfrm>
        </p:grpSpPr>
        <p:sp>
          <p:nvSpPr>
            <p:cNvPr id="2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sp>
        <p:nvSpPr>
          <p:cNvPr id="204" name="Полилиния 203"/>
          <p:cNvSpPr/>
          <p:nvPr/>
        </p:nvSpPr>
        <p:spPr bwMode="auto">
          <a:xfrm>
            <a:off x="3673187" y="3148445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" name="Полилиния 204"/>
          <p:cNvSpPr/>
          <p:nvPr/>
        </p:nvSpPr>
        <p:spPr bwMode="auto">
          <a:xfrm flipH="1">
            <a:off x="5373833" y="3238500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Скругленный прямоугольник 122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0" y="4104417"/>
            <a:ext cx="9144000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11" name="Text Box 14"/>
          <p:cNvSpPr txBox="1">
            <a:spLocks noChangeArrowheads="1"/>
          </p:cNvSpPr>
          <p:nvPr/>
        </p:nvSpPr>
        <p:spPr bwMode="auto">
          <a:xfrm>
            <a:off x="7148512" y="4464347"/>
            <a:ext cx="1995488" cy="53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/>
              <a:t>внутриклеточная</a:t>
            </a:r>
          </a:p>
          <a:p>
            <a:pPr>
              <a:lnSpc>
                <a:spcPct val="80000"/>
              </a:lnSpc>
            </a:pPr>
            <a:r>
              <a:rPr lang="ru-RU" sz="1800" b="0" dirty="0"/>
              <a:t>среда</a:t>
            </a: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3408218" y="3979727"/>
            <a:ext cx="710046" cy="696190"/>
            <a:chOff x="2112" y="2016"/>
            <a:chExt cx="288" cy="288"/>
          </a:xfrm>
        </p:grpSpPr>
        <p:sp>
          <p:nvSpPr>
            <p:cNvPr id="8208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" name="Text Box 39"/>
          <p:cNvSpPr txBox="1">
            <a:spLocks noChangeArrowheads="1"/>
          </p:cNvSpPr>
          <p:nvPr/>
        </p:nvSpPr>
        <p:spPr bwMode="auto">
          <a:xfrm>
            <a:off x="137968" y="3550237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5482936" y="3986654"/>
            <a:ext cx="710046" cy="696190"/>
            <a:chOff x="2112" y="2016"/>
            <a:chExt cx="288" cy="288"/>
          </a:xfrm>
        </p:grpSpPr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135584" y="4994571"/>
            <a:ext cx="465138" cy="457200"/>
            <a:chOff x="3648" y="1920"/>
            <a:chExt cx="293" cy="288"/>
          </a:xfrm>
        </p:grpSpPr>
        <p:sp>
          <p:nvSpPr>
            <p:cNvPr id="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882739" y="5479481"/>
            <a:ext cx="465138" cy="457200"/>
            <a:chOff x="3648" y="1920"/>
            <a:chExt cx="293" cy="288"/>
          </a:xfrm>
        </p:grpSpPr>
        <p:sp>
          <p:nvSpPr>
            <p:cNvPr id="1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089566" y="2587343"/>
            <a:ext cx="465138" cy="457200"/>
            <a:chOff x="3648" y="1920"/>
            <a:chExt cx="293" cy="288"/>
          </a:xfrm>
        </p:grpSpPr>
        <p:sp>
          <p:nvSpPr>
            <p:cNvPr id="10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3148447" y="5337473"/>
            <a:ext cx="465138" cy="457200"/>
            <a:chOff x="3648" y="1920"/>
            <a:chExt cx="293" cy="288"/>
          </a:xfrm>
        </p:grpSpPr>
        <p:sp>
          <p:nvSpPr>
            <p:cNvPr id="109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6016339" y="5285517"/>
            <a:ext cx="465138" cy="457200"/>
            <a:chOff x="3648" y="1920"/>
            <a:chExt cx="293" cy="288"/>
          </a:xfrm>
        </p:grpSpPr>
        <p:sp>
          <p:nvSpPr>
            <p:cNvPr id="11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4994566" y="5105408"/>
            <a:ext cx="465138" cy="457200"/>
            <a:chOff x="3648" y="1920"/>
            <a:chExt cx="293" cy="288"/>
          </a:xfrm>
        </p:grpSpPr>
        <p:sp>
          <p:nvSpPr>
            <p:cNvPr id="11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5905502" y="2649689"/>
            <a:ext cx="465138" cy="457200"/>
            <a:chOff x="3648" y="1920"/>
            <a:chExt cx="293" cy="288"/>
          </a:xfrm>
        </p:grpSpPr>
        <p:sp>
          <p:nvSpPr>
            <p:cNvPr id="12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5195457" y="5576463"/>
            <a:ext cx="465138" cy="457200"/>
            <a:chOff x="3648" y="1920"/>
            <a:chExt cx="293" cy="288"/>
          </a:xfrm>
        </p:grpSpPr>
        <p:sp>
          <p:nvSpPr>
            <p:cNvPr id="12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2" name="Group 27"/>
          <p:cNvGrpSpPr>
            <a:grpSpLocks/>
          </p:cNvGrpSpPr>
          <p:nvPr/>
        </p:nvGrpSpPr>
        <p:grpSpPr bwMode="auto">
          <a:xfrm>
            <a:off x="6442364" y="3051472"/>
            <a:ext cx="465138" cy="457200"/>
            <a:chOff x="3648" y="1920"/>
            <a:chExt cx="293" cy="288"/>
          </a:xfrm>
        </p:grpSpPr>
        <p:sp>
          <p:nvSpPr>
            <p:cNvPr id="12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3" name="Group 27"/>
          <p:cNvGrpSpPr>
            <a:grpSpLocks/>
          </p:cNvGrpSpPr>
          <p:nvPr/>
        </p:nvGrpSpPr>
        <p:grpSpPr bwMode="auto">
          <a:xfrm>
            <a:off x="5212773" y="2642764"/>
            <a:ext cx="465138" cy="457200"/>
            <a:chOff x="3648" y="1920"/>
            <a:chExt cx="293" cy="288"/>
          </a:xfrm>
        </p:grpSpPr>
        <p:sp>
          <p:nvSpPr>
            <p:cNvPr id="130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4" name="Group 27"/>
          <p:cNvGrpSpPr>
            <a:grpSpLocks/>
          </p:cNvGrpSpPr>
          <p:nvPr/>
        </p:nvGrpSpPr>
        <p:grpSpPr bwMode="auto">
          <a:xfrm>
            <a:off x="2279073" y="2992590"/>
            <a:ext cx="465138" cy="457200"/>
            <a:chOff x="3648" y="1920"/>
            <a:chExt cx="293" cy="288"/>
          </a:xfrm>
        </p:grpSpPr>
        <p:sp>
          <p:nvSpPr>
            <p:cNvPr id="133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5" name="Группа 144"/>
          <p:cNvGrpSpPr/>
          <p:nvPr/>
        </p:nvGrpSpPr>
        <p:grpSpPr>
          <a:xfrm>
            <a:off x="71005" y="4648208"/>
            <a:ext cx="1555172" cy="1291937"/>
            <a:chOff x="71005" y="3702627"/>
            <a:chExt cx="1555172" cy="1291937"/>
          </a:xfrm>
        </p:grpSpPr>
        <p:sp>
          <p:nvSpPr>
            <p:cNvPr id="144" name="Полилиния 14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6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82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3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39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0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9" name="Group 27"/>
          <p:cNvGrpSpPr>
            <a:grpSpLocks/>
          </p:cNvGrpSpPr>
          <p:nvPr/>
        </p:nvGrpSpPr>
        <p:grpSpPr bwMode="auto">
          <a:xfrm>
            <a:off x="3948548" y="2511144"/>
            <a:ext cx="465138" cy="457200"/>
            <a:chOff x="3648" y="1920"/>
            <a:chExt cx="293" cy="288"/>
          </a:xfrm>
        </p:grpSpPr>
        <p:sp>
          <p:nvSpPr>
            <p:cNvPr id="14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20" name="Группа 148"/>
          <p:cNvGrpSpPr/>
          <p:nvPr/>
        </p:nvGrpSpPr>
        <p:grpSpPr>
          <a:xfrm rot="1993904">
            <a:off x="1376795" y="4883735"/>
            <a:ext cx="1555172" cy="1291937"/>
            <a:chOff x="71005" y="3702627"/>
            <a:chExt cx="1555172" cy="1291937"/>
          </a:xfrm>
        </p:grpSpPr>
        <p:sp>
          <p:nvSpPr>
            <p:cNvPr id="150" name="Полилиния 149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1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58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9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5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54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4" name="Группа 159"/>
          <p:cNvGrpSpPr/>
          <p:nvPr/>
        </p:nvGrpSpPr>
        <p:grpSpPr>
          <a:xfrm rot="1572530">
            <a:off x="6821632" y="4842173"/>
            <a:ext cx="1555172" cy="1291937"/>
            <a:chOff x="71005" y="3702627"/>
            <a:chExt cx="1555172" cy="1291937"/>
          </a:xfrm>
        </p:grpSpPr>
        <p:sp>
          <p:nvSpPr>
            <p:cNvPr id="161" name="Полилиния 160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5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67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8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65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6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8" name="Группа 170"/>
          <p:cNvGrpSpPr/>
          <p:nvPr/>
        </p:nvGrpSpPr>
        <p:grpSpPr>
          <a:xfrm>
            <a:off x="7289223" y="2628908"/>
            <a:ext cx="1555172" cy="1291937"/>
            <a:chOff x="71005" y="3702627"/>
            <a:chExt cx="1555172" cy="1291937"/>
          </a:xfrm>
        </p:grpSpPr>
        <p:sp>
          <p:nvSpPr>
            <p:cNvPr id="172" name="Полилиния 171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9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80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1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7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7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82" name="Text Box 36"/>
          <p:cNvSpPr txBox="1">
            <a:spLocks noChangeArrowheads="1"/>
          </p:cNvSpPr>
          <p:nvPr/>
        </p:nvSpPr>
        <p:spPr bwMode="auto">
          <a:xfrm>
            <a:off x="209261" y="157739"/>
            <a:ext cx="8713788" cy="186512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</a:pPr>
            <a:r>
              <a:rPr lang="ru-RU" sz="3200" b="0" i="1" dirty="0" smtClean="0">
                <a:solidFill>
                  <a:srgbClr val="990000"/>
                </a:solidFill>
              </a:rPr>
              <a:t>Повышающаяся разность потенциалов между внутри- и вне- клеточной средой приводит к появлению и увеличению ЭДС.</a:t>
            </a:r>
          </a:p>
        </p:txBody>
      </p:sp>
      <p:grpSp>
        <p:nvGrpSpPr>
          <p:cNvPr id="96" name="Группа 182"/>
          <p:cNvGrpSpPr/>
          <p:nvPr/>
        </p:nvGrpSpPr>
        <p:grpSpPr>
          <a:xfrm rot="20049660">
            <a:off x="7578436" y="5649191"/>
            <a:ext cx="1555172" cy="1291937"/>
            <a:chOff x="71005" y="3702627"/>
            <a:chExt cx="1555172" cy="1291937"/>
          </a:xfrm>
        </p:grpSpPr>
        <p:sp>
          <p:nvSpPr>
            <p:cNvPr id="184" name="Полилиния 18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97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92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3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0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90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1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8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06" name="Group 27"/>
          <p:cNvGrpSpPr>
            <a:grpSpLocks/>
          </p:cNvGrpSpPr>
          <p:nvPr/>
        </p:nvGrpSpPr>
        <p:grpSpPr bwMode="auto">
          <a:xfrm>
            <a:off x="5732322" y="5843163"/>
            <a:ext cx="465138" cy="457200"/>
            <a:chOff x="3648" y="1920"/>
            <a:chExt cx="293" cy="288"/>
          </a:xfrm>
        </p:grpSpPr>
        <p:sp>
          <p:nvSpPr>
            <p:cNvPr id="19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4" name="Group 27"/>
          <p:cNvGrpSpPr>
            <a:grpSpLocks/>
          </p:cNvGrpSpPr>
          <p:nvPr/>
        </p:nvGrpSpPr>
        <p:grpSpPr bwMode="auto">
          <a:xfrm>
            <a:off x="4502731" y="5922826"/>
            <a:ext cx="465138" cy="457200"/>
            <a:chOff x="3648" y="1920"/>
            <a:chExt cx="293" cy="288"/>
          </a:xfrm>
        </p:grpSpPr>
        <p:sp>
          <p:nvSpPr>
            <p:cNvPr id="1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7" name="Group 27"/>
          <p:cNvGrpSpPr>
            <a:grpSpLocks/>
          </p:cNvGrpSpPr>
          <p:nvPr/>
        </p:nvGrpSpPr>
        <p:grpSpPr bwMode="auto">
          <a:xfrm>
            <a:off x="3491350" y="5877798"/>
            <a:ext cx="465138" cy="457200"/>
            <a:chOff x="3648" y="1920"/>
            <a:chExt cx="293" cy="288"/>
          </a:xfrm>
        </p:grpSpPr>
        <p:sp>
          <p:nvSpPr>
            <p:cNvPr id="2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sp>
        <p:nvSpPr>
          <p:cNvPr id="204" name="Полилиния 203"/>
          <p:cNvSpPr/>
          <p:nvPr/>
        </p:nvSpPr>
        <p:spPr bwMode="auto">
          <a:xfrm>
            <a:off x="3673187" y="3148445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" name="Полилиния 204"/>
          <p:cNvSpPr/>
          <p:nvPr/>
        </p:nvSpPr>
        <p:spPr bwMode="auto">
          <a:xfrm flipH="1">
            <a:off x="5373833" y="3238500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Стрелка вниз 119"/>
          <p:cNvSpPr/>
          <p:nvPr/>
        </p:nvSpPr>
        <p:spPr bwMode="auto">
          <a:xfrm>
            <a:off x="4436918" y="3304309"/>
            <a:ext cx="727364" cy="1735282"/>
          </a:xfrm>
          <a:prstGeom prst="downArrow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ЭДС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Скругленный прямоугольник 122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0" y="4104417"/>
            <a:ext cx="9144000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5482936" y="3986654"/>
            <a:ext cx="710046" cy="696190"/>
            <a:chOff x="2112" y="2016"/>
            <a:chExt cx="288" cy="288"/>
          </a:xfrm>
        </p:grpSpPr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11" name="Text Box 14"/>
          <p:cNvSpPr txBox="1">
            <a:spLocks noChangeArrowheads="1"/>
          </p:cNvSpPr>
          <p:nvPr/>
        </p:nvSpPr>
        <p:spPr bwMode="auto">
          <a:xfrm>
            <a:off x="7148512" y="4464347"/>
            <a:ext cx="1995488" cy="53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/>
              <a:t>внутриклеточная</a:t>
            </a:r>
          </a:p>
          <a:p>
            <a:pPr>
              <a:lnSpc>
                <a:spcPct val="80000"/>
              </a:lnSpc>
            </a:pPr>
            <a:r>
              <a:rPr lang="ru-RU" sz="1800" b="0" dirty="0"/>
              <a:t>среда</a:t>
            </a: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3408218" y="3979727"/>
            <a:ext cx="710046" cy="696190"/>
            <a:chOff x="2112" y="2016"/>
            <a:chExt cx="288" cy="288"/>
          </a:xfrm>
        </p:grpSpPr>
        <p:sp>
          <p:nvSpPr>
            <p:cNvPr id="8208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" name="Text Box 39"/>
          <p:cNvSpPr txBox="1">
            <a:spLocks noChangeArrowheads="1"/>
          </p:cNvSpPr>
          <p:nvPr/>
        </p:nvSpPr>
        <p:spPr bwMode="auto">
          <a:xfrm>
            <a:off x="137968" y="3550237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882739" y="5479481"/>
            <a:ext cx="465138" cy="457200"/>
            <a:chOff x="3648" y="1920"/>
            <a:chExt cx="293" cy="288"/>
          </a:xfrm>
        </p:grpSpPr>
        <p:sp>
          <p:nvSpPr>
            <p:cNvPr id="1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089566" y="2587343"/>
            <a:ext cx="465138" cy="457200"/>
            <a:chOff x="3648" y="1920"/>
            <a:chExt cx="293" cy="288"/>
          </a:xfrm>
        </p:grpSpPr>
        <p:sp>
          <p:nvSpPr>
            <p:cNvPr id="10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3148447" y="5337473"/>
            <a:ext cx="465138" cy="457200"/>
            <a:chOff x="3648" y="1920"/>
            <a:chExt cx="293" cy="288"/>
          </a:xfrm>
        </p:grpSpPr>
        <p:sp>
          <p:nvSpPr>
            <p:cNvPr id="109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6016339" y="5285517"/>
            <a:ext cx="465138" cy="457200"/>
            <a:chOff x="3648" y="1920"/>
            <a:chExt cx="293" cy="288"/>
          </a:xfrm>
        </p:grpSpPr>
        <p:sp>
          <p:nvSpPr>
            <p:cNvPr id="11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5905502" y="2649689"/>
            <a:ext cx="465138" cy="457200"/>
            <a:chOff x="3648" y="1920"/>
            <a:chExt cx="293" cy="288"/>
          </a:xfrm>
        </p:grpSpPr>
        <p:sp>
          <p:nvSpPr>
            <p:cNvPr id="12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5195457" y="5576463"/>
            <a:ext cx="465138" cy="457200"/>
            <a:chOff x="3648" y="1920"/>
            <a:chExt cx="293" cy="288"/>
          </a:xfrm>
        </p:grpSpPr>
        <p:sp>
          <p:nvSpPr>
            <p:cNvPr id="12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2" name="Group 27"/>
          <p:cNvGrpSpPr>
            <a:grpSpLocks/>
          </p:cNvGrpSpPr>
          <p:nvPr/>
        </p:nvGrpSpPr>
        <p:grpSpPr bwMode="auto">
          <a:xfrm>
            <a:off x="6442364" y="3051472"/>
            <a:ext cx="465138" cy="457200"/>
            <a:chOff x="3648" y="1920"/>
            <a:chExt cx="293" cy="288"/>
          </a:xfrm>
        </p:grpSpPr>
        <p:sp>
          <p:nvSpPr>
            <p:cNvPr id="12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4" name="Group 27"/>
          <p:cNvGrpSpPr>
            <a:grpSpLocks/>
          </p:cNvGrpSpPr>
          <p:nvPr/>
        </p:nvGrpSpPr>
        <p:grpSpPr bwMode="auto">
          <a:xfrm>
            <a:off x="2279073" y="2992590"/>
            <a:ext cx="465138" cy="457200"/>
            <a:chOff x="3648" y="1920"/>
            <a:chExt cx="293" cy="288"/>
          </a:xfrm>
        </p:grpSpPr>
        <p:sp>
          <p:nvSpPr>
            <p:cNvPr id="133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5" name="Группа 144"/>
          <p:cNvGrpSpPr/>
          <p:nvPr/>
        </p:nvGrpSpPr>
        <p:grpSpPr>
          <a:xfrm>
            <a:off x="71005" y="4648208"/>
            <a:ext cx="1555172" cy="1291937"/>
            <a:chOff x="71005" y="3702627"/>
            <a:chExt cx="1555172" cy="1291937"/>
          </a:xfrm>
        </p:grpSpPr>
        <p:sp>
          <p:nvSpPr>
            <p:cNvPr id="144" name="Полилиния 14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6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82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3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39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0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9" name="Group 27"/>
          <p:cNvGrpSpPr>
            <a:grpSpLocks/>
          </p:cNvGrpSpPr>
          <p:nvPr/>
        </p:nvGrpSpPr>
        <p:grpSpPr bwMode="auto">
          <a:xfrm>
            <a:off x="3886202" y="2781308"/>
            <a:ext cx="465138" cy="457200"/>
            <a:chOff x="3648" y="1920"/>
            <a:chExt cx="293" cy="288"/>
          </a:xfrm>
        </p:grpSpPr>
        <p:sp>
          <p:nvSpPr>
            <p:cNvPr id="14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20" name="Группа 148"/>
          <p:cNvGrpSpPr/>
          <p:nvPr/>
        </p:nvGrpSpPr>
        <p:grpSpPr>
          <a:xfrm rot="1993904">
            <a:off x="1376795" y="4883735"/>
            <a:ext cx="1555172" cy="1291937"/>
            <a:chOff x="71005" y="3702627"/>
            <a:chExt cx="1555172" cy="1291937"/>
          </a:xfrm>
        </p:grpSpPr>
        <p:sp>
          <p:nvSpPr>
            <p:cNvPr id="150" name="Полилиния 149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1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58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9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5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54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4" name="Группа 159"/>
          <p:cNvGrpSpPr/>
          <p:nvPr/>
        </p:nvGrpSpPr>
        <p:grpSpPr>
          <a:xfrm rot="1572530">
            <a:off x="6821632" y="4842173"/>
            <a:ext cx="1555172" cy="1291937"/>
            <a:chOff x="71005" y="3702627"/>
            <a:chExt cx="1555172" cy="1291937"/>
          </a:xfrm>
        </p:grpSpPr>
        <p:sp>
          <p:nvSpPr>
            <p:cNvPr id="161" name="Полилиния 160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5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67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8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65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6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8" name="Группа 170"/>
          <p:cNvGrpSpPr/>
          <p:nvPr/>
        </p:nvGrpSpPr>
        <p:grpSpPr>
          <a:xfrm>
            <a:off x="7289223" y="2628908"/>
            <a:ext cx="1555172" cy="1291937"/>
            <a:chOff x="71005" y="3702627"/>
            <a:chExt cx="1555172" cy="1291937"/>
          </a:xfrm>
        </p:grpSpPr>
        <p:sp>
          <p:nvSpPr>
            <p:cNvPr id="172" name="Полилиния 171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9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80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1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7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7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82" name="Text Box 36"/>
          <p:cNvSpPr txBox="1">
            <a:spLocks noChangeArrowheads="1"/>
          </p:cNvSpPr>
          <p:nvPr/>
        </p:nvSpPr>
        <p:spPr bwMode="auto">
          <a:xfrm>
            <a:off x="209261" y="157739"/>
            <a:ext cx="8713788" cy="175432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</a:pPr>
            <a:r>
              <a:rPr lang="ru-RU" sz="2400" b="0" i="1" dirty="0" smtClean="0">
                <a:solidFill>
                  <a:srgbClr val="990000"/>
                </a:solidFill>
              </a:rPr>
              <a:t>ЭДС препятствует диффузии и в конце концов останавливает её. </a:t>
            </a:r>
          </a:p>
          <a:p>
            <a:pPr marL="457200" indent="-457200">
              <a:lnSpc>
                <a:spcPct val="90000"/>
              </a:lnSpc>
            </a:pPr>
            <a:r>
              <a:rPr lang="ru-RU" sz="2400" b="0" i="1" dirty="0" smtClean="0">
                <a:solidFill>
                  <a:srgbClr val="990000"/>
                </a:solidFill>
              </a:rPr>
              <a:t>Возникает состояние </a:t>
            </a:r>
            <a:r>
              <a:rPr lang="ru-RU" sz="2400" i="1" dirty="0" smtClean="0">
                <a:solidFill>
                  <a:srgbClr val="006600"/>
                </a:solidFill>
              </a:rPr>
              <a:t>«динамического равновесия»</a:t>
            </a:r>
            <a:r>
              <a:rPr lang="ru-RU" sz="2400" b="0" i="1" dirty="0" smtClean="0">
                <a:solidFill>
                  <a:srgbClr val="990000"/>
                </a:solidFill>
              </a:rPr>
              <a:t>: </a:t>
            </a:r>
          </a:p>
          <a:p>
            <a:pPr marL="457200" indent="-457200">
              <a:lnSpc>
                <a:spcPct val="90000"/>
              </a:lnSpc>
            </a:pPr>
            <a:r>
              <a:rPr lang="ru-RU" sz="2400" b="0" i="1" dirty="0" smtClean="0">
                <a:solidFill>
                  <a:srgbClr val="990000"/>
                </a:solidFill>
              </a:rPr>
              <a:t>число ионов К</a:t>
            </a:r>
            <a:r>
              <a:rPr lang="en-US" sz="2400" b="0" i="1" baseline="30000" dirty="0" smtClean="0">
                <a:solidFill>
                  <a:srgbClr val="990000"/>
                </a:solidFill>
              </a:rPr>
              <a:t>+</a:t>
            </a:r>
            <a:r>
              <a:rPr lang="ru-RU" sz="2400" b="0" i="1" dirty="0" smtClean="0">
                <a:solidFill>
                  <a:srgbClr val="990000"/>
                </a:solidFill>
              </a:rPr>
              <a:t>, покинувших клетку благодаря диффузии равно числу ионов К</a:t>
            </a:r>
            <a:r>
              <a:rPr lang="en-US" sz="2400" b="0" i="1" baseline="30000" dirty="0" smtClean="0">
                <a:solidFill>
                  <a:srgbClr val="990000"/>
                </a:solidFill>
              </a:rPr>
              <a:t>+</a:t>
            </a:r>
            <a:r>
              <a:rPr lang="ru-RU" sz="2400" b="0" i="1" dirty="0" smtClean="0">
                <a:solidFill>
                  <a:srgbClr val="990000"/>
                </a:solidFill>
              </a:rPr>
              <a:t>, втянутых в клетку ЭДС.</a:t>
            </a:r>
            <a:endParaRPr lang="ru-RU" sz="2400" b="0" dirty="0">
              <a:solidFill>
                <a:srgbClr val="990000"/>
              </a:solidFill>
            </a:endParaRPr>
          </a:p>
        </p:txBody>
      </p:sp>
      <p:sp>
        <p:nvSpPr>
          <p:cNvPr id="205" name="Полилиния 204"/>
          <p:cNvSpPr/>
          <p:nvPr/>
        </p:nvSpPr>
        <p:spPr bwMode="auto">
          <a:xfrm flipH="1">
            <a:off x="5373833" y="3238500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6" name="Группа 182"/>
          <p:cNvGrpSpPr/>
          <p:nvPr/>
        </p:nvGrpSpPr>
        <p:grpSpPr>
          <a:xfrm rot="20049660">
            <a:off x="7578436" y="5649191"/>
            <a:ext cx="1555172" cy="1291937"/>
            <a:chOff x="71005" y="3702627"/>
            <a:chExt cx="1555172" cy="1291937"/>
          </a:xfrm>
        </p:grpSpPr>
        <p:sp>
          <p:nvSpPr>
            <p:cNvPr id="184" name="Полилиния 18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97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92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3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0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90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1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8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06" name="Group 27"/>
          <p:cNvGrpSpPr>
            <a:grpSpLocks/>
          </p:cNvGrpSpPr>
          <p:nvPr/>
        </p:nvGrpSpPr>
        <p:grpSpPr bwMode="auto">
          <a:xfrm>
            <a:off x="5732322" y="5843163"/>
            <a:ext cx="465138" cy="457200"/>
            <a:chOff x="3648" y="1920"/>
            <a:chExt cx="293" cy="288"/>
          </a:xfrm>
        </p:grpSpPr>
        <p:sp>
          <p:nvSpPr>
            <p:cNvPr id="19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4" name="Group 27"/>
          <p:cNvGrpSpPr>
            <a:grpSpLocks/>
          </p:cNvGrpSpPr>
          <p:nvPr/>
        </p:nvGrpSpPr>
        <p:grpSpPr bwMode="auto">
          <a:xfrm>
            <a:off x="4502731" y="5922826"/>
            <a:ext cx="465138" cy="457200"/>
            <a:chOff x="3648" y="1920"/>
            <a:chExt cx="293" cy="288"/>
          </a:xfrm>
        </p:grpSpPr>
        <p:sp>
          <p:nvSpPr>
            <p:cNvPr id="1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7" name="Group 27"/>
          <p:cNvGrpSpPr>
            <a:grpSpLocks/>
          </p:cNvGrpSpPr>
          <p:nvPr/>
        </p:nvGrpSpPr>
        <p:grpSpPr bwMode="auto">
          <a:xfrm>
            <a:off x="3491350" y="5877798"/>
            <a:ext cx="465138" cy="457200"/>
            <a:chOff x="3648" y="1920"/>
            <a:chExt cx="293" cy="288"/>
          </a:xfrm>
        </p:grpSpPr>
        <p:sp>
          <p:nvSpPr>
            <p:cNvPr id="2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sp>
        <p:nvSpPr>
          <p:cNvPr id="204" name="Полилиния 203"/>
          <p:cNvSpPr/>
          <p:nvPr/>
        </p:nvSpPr>
        <p:spPr bwMode="auto">
          <a:xfrm>
            <a:off x="3673187" y="3148445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Стрелка вниз 119"/>
          <p:cNvSpPr/>
          <p:nvPr/>
        </p:nvSpPr>
        <p:spPr bwMode="auto">
          <a:xfrm>
            <a:off x="4436918" y="3304309"/>
            <a:ext cx="727364" cy="1735282"/>
          </a:xfrm>
          <a:prstGeom prst="downArrow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ЭДС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145975" y="5046525"/>
            <a:ext cx="465138" cy="457200"/>
            <a:chOff x="3648" y="1920"/>
            <a:chExt cx="293" cy="288"/>
          </a:xfrm>
        </p:grpSpPr>
        <p:sp>
          <p:nvSpPr>
            <p:cNvPr id="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4911438" y="5105408"/>
            <a:ext cx="465138" cy="457200"/>
            <a:chOff x="3648" y="1920"/>
            <a:chExt cx="293" cy="288"/>
          </a:xfrm>
        </p:grpSpPr>
        <p:sp>
          <p:nvSpPr>
            <p:cNvPr id="11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3" name="Group 27"/>
          <p:cNvGrpSpPr>
            <a:grpSpLocks/>
          </p:cNvGrpSpPr>
          <p:nvPr/>
        </p:nvGrpSpPr>
        <p:grpSpPr bwMode="auto">
          <a:xfrm>
            <a:off x="5275118" y="2798627"/>
            <a:ext cx="465138" cy="457200"/>
            <a:chOff x="3648" y="1920"/>
            <a:chExt cx="293" cy="288"/>
          </a:xfrm>
        </p:grpSpPr>
        <p:sp>
          <p:nvSpPr>
            <p:cNvPr id="130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92593E-6 C -0.02257 0.00278 -0.04497 0.00579 -0.05573 -0.003 C -0.0665 -0.0118 -0.06181 -0.03009 -0.06476 -0.053 C -0.06771 -0.07592 -0.07431 -0.10624 -0.07396 -0.14073 C -0.07361 -0.17522 -0.06858 -0.23263 -0.0625 -0.26041 C -0.05643 -0.28819 -0.04167 -0.29953 -0.0375 -0.3074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C 0.01007 -0.00833 0.02031 -0.01666 0.03524 -0.02268 C 0.05017 -0.0287 0.07118 -0.03935 0.08975 -0.03634 C 0.10833 -0.03333 0.12743 -0.01898 0.14652 -0.00463 " pathEditMode="relative" ptsTypes="aaaA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55556E-6 C 0.01562 0.00994 0.03125 0.0199 0.0375 0.04837 C 0.04375 0.07684 0.03941 0.13425 0.0375 0.17129 C 0.03559 0.20832 0.03264 0.24837 0.02604 0.27129 C 0.01944 0.2942 0.00885 0.2986 -0.00226 0.30902 C -0.01337 0.31944 -0.03438 0.32916 -0.04097 0.33332 " pathEditMode="relative" ptsTypes="aaaa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92593E-6 C -0.00885 0.00694 -0.0177 0.01411 -0.02829 0.01666 C -0.03888 0.01921 -0.05486 0.0199 -0.06354 0.01504 C -0.07222 0.01018 -0.07638 -0.00116 -0.08055 -0.01227 " pathEditMode="relative" ptsTypes="aa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75" name="Picture 111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 t="4802" b="16505"/>
          <a:stretch>
            <a:fillRect/>
          </a:stretch>
        </p:blipFill>
        <p:spPr bwMode="auto">
          <a:xfrm>
            <a:off x="0" y="2854325"/>
            <a:ext cx="263366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176" name="Text Box 112"/>
          <p:cNvSpPr txBox="1">
            <a:spLocks noChangeArrowheads="1"/>
          </p:cNvSpPr>
          <p:nvPr/>
        </p:nvSpPr>
        <p:spPr bwMode="auto">
          <a:xfrm>
            <a:off x="122238" y="6040438"/>
            <a:ext cx="22177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Вальтер Нернст</a:t>
            </a:r>
          </a:p>
          <a:p>
            <a:r>
              <a:rPr lang="ru-RU" sz="2000" b="0"/>
              <a:t>(Ноб.пр. 1921)</a:t>
            </a:r>
          </a:p>
        </p:txBody>
      </p:sp>
      <p:sp>
        <p:nvSpPr>
          <p:cNvPr id="88177" name="Text Box 113"/>
          <p:cNvSpPr txBox="1">
            <a:spLocks noChangeArrowheads="1"/>
          </p:cNvSpPr>
          <p:nvPr/>
        </p:nvSpPr>
        <p:spPr bwMode="auto">
          <a:xfrm>
            <a:off x="0" y="375661"/>
            <a:ext cx="8953500" cy="11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>
                <a:solidFill>
                  <a:srgbClr val="00FFFF"/>
                </a:solidFill>
              </a:rPr>
              <a:t>«Уравнение Нернста»:</a:t>
            </a:r>
            <a:r>
              <a:rPr lang="en-US" sz="3600" dirty="0">
                <a:solidFill>
                  <a:srgbClr val="00FFFF"/>
                </a:solidFill>
              </a:rPr>
              <a:t>   </a:t>
            </a:r>
            <a:endParaRPr lang="ru-RU" sz="3600" dirty="0" smtClean="0">
              <a:solidFill>
                <a:srgbClr val="00FFFF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rgbClr val="00FFFF"/>
                </a:solidFill>
              </a:rPr>
              <a:t>Равновесный потенциал Е</a:t>
            </a:r>
            <a:r>
              <a:rPr lang="ru-RU" sz="3200" baseline="-25000" dirty="0" smtClean="0">
                <a:solidFill>
                  <a:srgbClr val="00FFFF"/>
                </a:solidFill>
              </a:rPr>
              <a:t>р</a:t>
            </a:r>
            <a:r>
              <a:rPr lang="ru-RU" sz="3200" dirty="0" smtClean="0">
                <a:solidFill>
                  <a:srgbClr val="00FFFF"/>
                </a:solidFill>
              </a:rPr>
              <a:t>  </a:t>
            </a:r>
          </a:p>
          <a:p>
            <a:pPr>
              <a:lnSpc>
                <a:spcPct val="90000"/>
              </a:lnSpc>
            </a:pPr>
            <a:endParaRPr lang="en-US" b="0" dirty="0">
              <a:solidFill>
                <a:srgbClr val="00FFFF"/>
              </a:solidFill>
            </a:endParaRPr>
          </a:p>
        </p:txBody>
      </p:sp>
      <p:sp>
        <p:nvSpPr>
          <p:cNvPr id="88179" name="Text Box 115"/>
          <p:cNvSpPr txBox="1">
            <a:spLocks noChangeArrowheads="1"/>
          </p:cNvSpPr>
          <p:nvPr/>
        </p:nvSpPr>
        <p:spPr bwMode="auto">
          <a:xfrm>
            <a:off x="2628898" y="4160549"/>
            <a:ext cx="6431973" cy="158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>
                <a:solidFill>
                  <a:srgbClr val="00FFFF"/>
                </a:solidFill>
              </a:rPr>
              <a:t>С учетом этого МП = -91 мВ</a:t>
            </a:r>
            <a:endParaRPr lang="en-US" sz="3600" dirty="0">
              <a:solidFill>
                <a:srgbClr val="00FFFF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600" dirty="0">
                <a:solidFill>
                  <a:srgbClr val="00FFFF"/>
                </a:solidFill>
              </a:rPr>
              <a:t>(«равновесный п</a:t>
            </a:r>
            <a:r>
              <a:rPr lang="ru-RU" sz="3600" dirty="0" smtClean="0">
                <a:solidFill>
                  <a:srgbClr val="00FFFF"/>
                </a:solidFill>
              </a:rPr>
              <a:t>отенциал</a:t>
            </a:r>
            <a:r>
              <a:rPr lang="ru-RU" sz="3600" dirty="0">
                <a:solidFill>
                  <a:srgbClr val="00FFFF"/>
                </a:solidFill>
              </a:rPr>
              <a:t>» для К+)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2613110" y="1932711"/>
            <a:ext cx="1158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>
                <a:solidFill>
                  <a:srgbClr val="00FFFF"/>
                </a:solidFill>
              </a:rPr>
              <a:t>Е</a:t>
            </a:r>
            <a:r>
              <a:rPr lang="ru-RU" sz="4000" baseline="-25000" dirty="0" err="1" smtClean="0">
                <a:solidFill>
                  <a:srgbClr val="00FFFF"/>
                </a:solidFill>
              </a:rPr>
              <a:t>к</a:t>
            </a:r>
            <a:r>
              <a:rPr lang="ru-RU" sz="4000" dirty="0" err="1" smtClean="0">
                <a:solidFill>
                  <a:srgbClr val="00FFFF"/>
                </a:solidFill>
                <a:cs typeface="Arial" charset="0"/>
              </a:rPr>
              <a:t>=</a:t>
            </a:r>
            <a:endParaRPr lang="ru-RU" sz="4000" dirty="0"/>
          </a:p>
        </p:txBody>
      </p:sp>
      <p:cxnSp>
        <p:nvCxnSpPr>
          <p:cNvPr id="119" name="Прямая соединительная линия 118"/>
          <p:cNvCxnSpPr>
            <a:stCxn id="116" idx="3"/>
            <a:endCxn id="123" idx="1"/>
          </p:cNvCxnSpPr>
          <p:nvPr/>
        </p:nvCxnSpPr>
        <p:spPr bwMode="auto">
          <a:xfrm flipV="1">
            <a:off x="3771901" y="2276477"/>
            <a:ext cx="982015" cy="1017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1" name="Прямоугольник 120"/>
          <p:cNvSpPr/>
          <p:nvPr/>
        </p:nvSpPr>
        <p:spPr>
          <a:xfrm>
            <a:off x="3700692" y="1503221"/>
            <a:ext cx="1158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FFFF"/>
                </a:solidFill>
              </a:rPr>
              <a:t>RT</a:t>
            </a:r>
            <a:endParaRPr lang="ru-RU" sz="4000" dirty="0"/>
          </a:p>
        </p:txBody>
      </p:sp>
      <p:sp>
        <p:nvSpPr>
          <p:cNvPr id="122" name="Прямоугольник 121"/>
          <p:cNvSpPr/>
          <p:nvPr/>
        </p:nvSpPr>
        <p:spPr>
          <a:xfrm>
            <a:off x="3728400" y="2331030"/>
            <a:ext cx="1158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FFFF"/>
                </a:solidFill>
              </a:rPr>
              <a:t>ZF</a:t>
            </a:r>
            <a:endParaRPr lang="ru-RU" sz="4000" dirty="0"/>
          </a:p>
        </p:txBody>
      </p:sp>
      <p:sp>
        <p:nvSpPr>
          <p:cNvPr id="123" name="Прямоугольник 122"/>
          <p:cNvSpPr/>
          <p:nvPr/>
        </p:nvSpPr>
        <p:spPr>
          <a:xfrm>
            <a:off x="4753916" y="198408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FFFF"/>
                </a:solidFill>
                <a:cs typeface="Arial" charset="0"/>
              </a:rPr>
              <a:t>ln</a:t>
            </a:r>
            <a:endParaRPr lang="ru-RU" dirty="0"/>
          </a:p>
        </p:txBody>
      </p:sp>
      <p:cxnSp>
        <p:nvCxnSpPr>
          <p:cNvPr id="125" name="Прямая соединительная линия 124"/>
          <p:cNvCxnSpPr>
            <a:stCxn id="123" idx="3"/>
          </p:cNvCxnSpPr>
          <p:nvPr/>
        </p:nvCxnSpPr>
        <p:spPr bwMode="auto">
          <a:xfrm>
            <a:off x="5302464" y="2276477"/>
            <a:ext cx="933888" cy="69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Прямоугольник 126"/>
          <p:cNvSpPr/>
          <p:nvPr/>
        </p:nvSpPr>
        <p:spPr>
          <a:xfrm>
            <a:off x="5243442" y="1477091"/>
            <a:ext cx="12137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0" dirty="0" smtClean="0">
                <a:solidFill>
                  <a:srgbClr val="00FFFF"/>
                </a:solidFill>
              </a:rPr>
              <a:t>К</a:t>
            </a:r>
            <a:r>
              <a:rPr lang="en-US" sz="4000" baseline="30000" dirty="0" smtClean="0">
                <a:solidFill>
                  <a:srgbClr val="00FFFF"/>
                </a:solidFill>
              </a:rPr>
              <a:t>+</a:t>
            </a:r>
            <a:r>
              <a:rPr lang="en-US" sz="4000" baseline="-14000" dirty="0" smtClean="0">
                <a:solidFill>
                  <a:srgbClr val="00FFFF"/>
                </a:solidFill>
              </a:rPr>
              <a:t>out</a:t>
            </a:r>
            <a:endParaRPr lang="ru-RU" sz="4000" dirty="0"/>
          </a:p>
        </p:txBody>
      </p:sp>
      <p:sp>
        <p:nvSpPr>
          <p:cNvPr id="128" name="Прямоугольник 127"/>
          <p:cNvSpPr/>
          <p:nvPr/>
        </p:nvSpPr>
        <p:spPr>
          <a:xfrm>
            <a:off x="5271150" y="2356852"/>
            <a:ext cx="9861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0" dirty="0" smtClean="0">
                <a:solidFill>
                  <a:srgbClr val="00FFFF"/>
                </a:solidFill>
              </a:rPr>
              <a:t>К</a:t>
            </a:r>
            <a:r>
              <a:rPr lang="en-US" sz="4000" baseline="30000" dirty="0" smtClean="0">
                <a:solidFill>
                  <a:srgbClr val="00FFFF"/>
                </a:solidFill>
              </a:rPr>
              <a:t>+</a:t>
            </a:r>
            <a:r>
              <a:rPr lang="en-US" sz="4000" baseline="-14000" dirty="0" smtClean="0">
                <a:solidFill>
                  <a:srgbClr val="00FFFF"/>
                </a:solidFill>
              </a:rPr>
              <a:t>in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8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8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76" grpId="0"/>
      <p:bldP spid="88177" grpId="0"/>
      <p:bldP spid="88179" grpId="0" animBg="1"/>
      <p:bldP spid="116" grpId="0"/>
      <p:bldP spid="121" grpId="0"/>
      <p:bldP spid="122" grpId="0"/>
      <p:bldP spid="123" grpId="0"/>
      <p:bldP spid="127" grpId="0"/>
      <p:bldP spid="1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1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3C88BA-C24A-4695-B13B-4105602C7691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13315" name="Text Box 36"/>
          <p:cNvSpPr txBox="1">
            <a:spLocks noChangeArrowheads="1"/>
          </p:cNvSpPr>
          <p:nvPr/>
        </p:nvSpPr>
        <p:spPr bwMode="auto">
          <a:xfrm>
            <a:off x="0" y="115888"/>
            <a:ext cx="8953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/>
              <a:t>Такой вход </a:t>
            </a:r>
            <a:r>
              <a:rPr lang="en-US" sz="2200"/>
              <a:t>Na</a:t>
            </a:r>
            <a:r>
              <a:rPr lang="en-US" sz="2200" baseline="30000"/>
              <a:t>+</a:t>
            </a:r>
            <a:r>
              <a:rPr lang="en-US" sz="2200"/>
              <a:t> </a:t>
            </a:r>
            <a:r>
              <a:rPr lang="ru-RU" sz="2200"/>
              <a:t>ведет к сдвигу заряда цитоплазмы вверх</a:t>
            </a:r>
          </a:p>
          <a:p>
            <a:pPr>
              <a:lnSpc>
                <a:spcPct val="90000"/>
              </a:lnSpc>
            </a:pPr>
            <a:r>
              <a:rPr lang="ru-RU" sz="2200"/>
              <a:t>и частичной потере ПП (отсюда название – «ток утечки» </a:t>
            </a:r>
            <a:r>
              <a:rPr lang="en-US" sz="2200"/>
              <a:t>Na</a:t>
            </a:r>
            <a:r>
              <a:rPr lang="en-US" sz="2200" baseline="30000"/>
              <a:t>+</a:t>
            </a:r>
            <a:r>
              <a:rPr lang="en-US" sz="2200"/>
              <a:t>)</a:t>
            </a:r>
            <a:r>
              <a:rPr lang="ru-RU" sz="2200"/>
              <a:t>.</a:t>
            </a:r>
            <a:endParaRPr lang="en-US" sz="2200"/>
          </a:p>
        </p:txBody>
      </p:sp>
      <p:sp>
        <p:nvSpPr>
          <p:cNvPr id="13317" name="Text Box 96"/>
          <p:cNvSpPr txBox="1">
            <a:spLocks noChangeArrowheads="1"/>
          </p:cNvSpPr>
          <p:nvPr/>
        </p:nvSpPr>
        <p:spPr bwMode="auto">
          <a:xfrm>
            <a:off x="0" y="0"/>
            <a:ext cx="9144000" cy="126682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endParaRPr lang="ru-RU" dirty="0"/>
          </a:p>
          <a:p>
            <a:pPr>
              <a:lnSpc>
                <a:spcPct val="110000"/>
              </a:lnSpc>
            </a:pPr>
            <a:r>
              <a:rPr lang="ru-RU" sz="2200" dirty="0"/>
              <a:t>Диффузия </a:t>
            </a:r>
            <a:r>
              <a:rPr lang="en-US" sz="2200" dirty="0"/>
              <a:t>K</a:t>
            </a:r>
            <a:r>
              <a:rPr lang="en-US" sz="2200" baseline="30000" dirty="0"/>
              <a:t>+</a:t>
            </a:r>
            <a:r>
              <a:rPr lang="ru-RU" sz="2200" dirty="0"/>
              <a:t> из клетки определяется разностью </a:t>
            </a:r>
          </a:p>
          <a:p>
            <a:pPr>
              <a:lnSpc>
                <a:spcPct val="110000"/>
              </a:lnSpc>
            </a:pPr>
            <a:r>
              <a:rPr lang="ru-RU" sz="2200" dirty="0"/>
              <a:t>концентраций К</a:t>
            </a:r>
            <a:r>
              <a:rPr lang="en-US" sz="2200" baseline="30000" dirty="0"/>
              <a:t>+</a:t>
            </a:r>
            <a:r>
              <a:rPr lang="en-US" sz="2200" baseline="-14000" dirty="0"/>
              <a:t>out</a:t>
            </a:r>
            <a:r>
              <a:rPr lang="en-US" sz="2200" dirty="0"/>
              <a:t> </a:t>
            </a:r>
            <a:r>
              <a:rPr lang="ru-RU" sz="2200" dirty="0"/>
              <a:t> и К</a:t>
            </a:r>
            <a:r>
              <a:rPr lang="en-US" sz="2200" baseline="30000" dirty="0"/>
              <a:t>+</a:t>
            </a:r>
            <a:r>
              <a:rPr lang="en-US" sz="2200" baseline="-14000" dirty="0"/>
              <a:t>in</a:t>
            </a:r>
            <a:r>
              <a:rPr lang="ru-RU" sz="2200" baseline="-14000" dirty="0"/>
              <a:t> </a:t>
            </a:r>
            <a:r>
              <a:rPr lang="ru-RU" sz="2200" dirty="0"/>
              <a:t>. </a:t>
            </a:r>
          </a:p>
          <a:p>
            <a:pPr algn="l">
              <a:lnSpc>
                <a:spcPct val="110000"/>
              </a:lnSpc>
            </a:pPr>
            <a:endParaRPr lang="ru-RU" sz="800" b="0" dirty="0"/>
          </a:p>
          <a:p>
            <a:pPr algn="l">
              <a:lnSpc>
                <a:spcPct val="110000"/>
              </a:lnSpc>
            </a:pPr>
            <a:endParaRPr lang="ru-RU" sz="800" b="0" dirty="0"/>
          </a:p>
        </p:txBody>
      </p:sp>
      <p:sp>
        <p:nvSpPr>
          <p:cNvPr id="13337" name="Line 112"/>
          <p:cNvSpPr>
            <a:spLocks noChangeShapeType="1"/>
          </p:cNvSpPr>
          <p:nvPr/>
        </p:nvSpPr>
        <p:spPr bwMode="auto">
          <a:xfrm>
            <a:off x="7493000" y="5002439"/>
            <a:ext cx="720725" cy="503238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8" name="Line 116"/>
          <p:cNvSpPr>
            <a:spLocks noChangeShapeType="1"/>
          </p:cNvSpPr>
          <p:nvPr/>
        </p:nvSpPr>
        <p:spPr bwMode="auto">
          <a:xfrm>
            <a:off x="8213725" y="5494791"/>
            <a:ext cx="827088" cy="0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9" name="Line 118"/>
          <p:cNvSpPr>
            <a:spLocks noChangeShapeType="1"/>
          </p:cNvSpPr>
          <p:nvPr/>
        </p:nvSpPr>
        <p:spPr bwMode="auto">
          <a:xfrm flipV="1">
            <a:off x="7493000" y="5516563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40" name="Text Box 120"/>
          <p:cNvSpPr txBox="1">
            <a:spLocks noChangeArrowheads="1"/>
          </p:cNvSpPr>
          <p:nvPr/>
        </p:nvSpPr>
        <p:spPr bwMode="auto">
          <a:xfrm>
            <a:off x="6629400" y="6216650"/>
            <a:ext cx="1162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/>
              <a:t>снижение</a:t>
            </a:r>
          </a:p>
          <a:p>
            <a:r>
              <a:rPr lang="ru-RU" sz="2000" dirty="0"/>
              <a:t>К</a:t>
            </a:r>
            <a:r>
              <a:rPr lang="en-US" sz="2000" b="0" baseline="30000" dirty="0"/>
              <a:t>+</a:t>
            </a:r>
            <a:r>
              <a:rPr lang="en-US" sz="2000" baseline="-14000" dirty="0"/>
              <a:t>out</a:t>
            </a:r>
            <a:endParaRPr lang="ru-RU" sz="2000" baseline="-14000" dirty="0"/>
          </a:p>
        </p:txBody>
      </p:sp>
      <p:sp>
        <p:nvSpPr>
          <p:cNvPr id="13329" name="Line 107"/>
          <p:cNvSpPr>
            <a:spLocks noChangeShapeType="1"/>
          </p:cNvSpPr>
          <p:nvPr/>
        </p:nvSpPr>
        <p:spPr bwMode="auto">
          <a:xfrm>
            <a:off x="4670425" y="5300663"/>
            <a:ext cx="914400" cy="0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0" name="Line 108"/>
          <p:cNvSpPr>
            <a:spLocks noChangeShapeType="1"/>
          </p:cNvSpPr>
          <p:nvPr/>
        </p:nvSpPr>
        <p:spPr bwMode="auto">
          <a:xfrm flipH="1">
            <a:off x="5529263" y="5006975"/>
            <a:ext cx="795338" cy="293688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1" name="Line 110"/>
          <p:cNvSpPr>
            <a:spLocks noChangeShapeType="1"/>
          </p:cNvSpPr>
          <p:nvPr/>
        </p:nvSpPr>
        <p:spPr bwMode="auto">
          <a:xfrm flipV="1">
            <a:off x="5605463" y="5516563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2" name="Text Box 111"/>
          <p:cNvSpPr txBox="1">
            <a:spLocks noChangeArrowheads="1"/>
          </p:cNvSpPr>
          <p:nvPr/>
        </p:nvSpPr>
        <p:spPr bwMode="auto">
          <a:xfrm>
            <a:off x="4643438" y="6243638"/>
            <a:ext cx="13795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/>
              <a:t>увеличение</a:t>
            </a:r>
          </a:p>
          <a:p>
            <a:r>
              <a:rPr lang="ru-RU" sz="2000" dirty="0"/>
              <a:t>К</a:t>
            </a:r>
            <a:r>
              <a:rPr lang="en-US" sz="2000" b="0" baseline="30000" dirty="0"/>
              <a:t>+</a:t>
            </a:r>
            <a:r>
              <a:rPr lang="en-US" sz="2000" baseline="-14000" dirty="0"/>
              <a:t>out</a:t>
            </a:r>
            <a:endParaRPr lang="ru-RU" sz="2000" baseline="-14000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4048125" y="2997200"/>
            <a:ext cx="5049838" cy="3314700"/>
            <a:chOff x="4048125" y="2997200"/>
            <a:chExt cx="5049838" cy="3314700"/>
          </a:xfrm>
        </p:grpSpPr>
        <p:sp>
          <p:nvSpPr>
            <p:cNvPr id="13336" name="Text Box 100"/>
            <p:cNvSpPr txBox="1">
              <a:spLocks noChangeArrowheads="1"/>
            </p:cNvSpPr>
            <p:nvPr/>
          </p:nvSpPr>
          <p:spPr bwMode="auto">
            <a:xfrm>
              <a:off x="8186738" y="5876925"/>
              <a:ext cx="873125" cy="43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ru-RU" sz="1600"/>
                <a:t>время,</a:t>
              </a:r>
            </a:p>
            <a:p>
              <a:pPr algn="l">
                <a:lnSpc>
                  <a:spcPct val="70000"/>
                </a:lnSpc>
              </a:pPr>
              <a:r>
                <a:rPr lang="ru-RU" sz="1600"/>
                <a:t> мин</a:t>
              </a:r>
            </a:p>
          </p:txBody>
        </p:sp>
        <p:sp>
          <p:nvSpPr>
            <p:cNvPr id="13324" name="Line 99"/>
            <p:cNvSpPr>
              <a:spLocks noChangeShapeType="1"/>
            </p:cNvSpPr>
            <p:nvPr/>
          </p:nvSpPr>
          <p:spPr bwMode="auto">
            <a:xfrm flipV="1">
              <a:off x="4670425" y="6092825"/>
              <a:ext cx="44275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5" name="Line 102"/>
            <p:cNvSpPr>
              <a:spLocks noChangeShapeType="1"/>
            </p:cNvSpPr>
            <p:nvPr/>
          </p:nvSpPr>
          <p:spPr bwMode="auto">
            <a:xfrm flipV="1">
              <a:off x="4670425" y="3500438"/>
              <a:ext cx="0" cy="2592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6" name="Line 103"/>
            <p:cNvSpPr>
              <a:spLocks noChangeShapeType="1"/>
            </p:cNvSpPr>
            <p:nvPr/>
          </p:nvSpPr>
          <p:spPr bwMode="auto">
            <a:xfrm flipV="1">
              <a:off x="4670425" y="4005263"/>
              <a:ext cx="44275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7" name="Text Box 104"/>
            <p:cNvSpPr txBox="1">
              <a:spLocks noChangeArrowheads="1"/>
            </p:cNvSpPr>
            <p:nvPr/>
          </p:nvSpPr>
          <p:spPr bwMode="auto">
            <a:xfrm>
              <a:off x="4886325" y="2997200"/>
              <a:ext cx="1798638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ru-RU" sz="1600"/>
                <a:t>показания </a:t>
              </a:r>
            </a:p>
            <a:p>
              <a:pPr algn="l">
                <a:lnSpc>
                  <a:spcPct val="80000"/>
                </a:lnSpc>
              </a:pPr>
              <a:r>
                <a:rPr lang="ru-RU" sz="1600"/>
                <a:t>вольтметра, мВ</a:t>
              </a:r>
            </a:p>
          </p:txBody>
        </p:sp>
        <p:sp>
          <p:nvSpPr>
            <p:cNvPr id="13328" name="Text Box 105"/>
            <p:cNvSpPr txBox="1">
              <a:spLocks noChangeArrowheads="1"/>
            </p:cNvSpPr>
            <p:nvPr/>
          </p:nvSpPr>
          <p:spPr bwMode="auto">
            <a:xfrm>
              <a:off x="4373563" y="3860800"/>
              <a:ext cx="296863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ru-RU" sz="1600"/>
                <a:t>0</a:t>
              </a:r>
            </a:p>
          </p:txBody>
        </p:sp>
        <p:sp>
          <p:nvSpPr>
            <p:cNvPr id="13333" name="Line 117"/>
            <p:cNvSpPr>
              <a:spLocks noChangeShapeType="1"/>
            </p:cNvSpPr>
            <p:nvPr/>
          </p:nvSpPr>
          <p:spPr bwMode="auto">
            <a:xfrm flipV="1">
              <a:off x="4670425" y="5300663"/>
              <a:ext cx="44275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5" name="Text Box 121"/>
            <p:cNvSpPr txBox="1">
              <a:spLocks noChangeArrowheads="1"/>
            </p:cNvSpPr>
            <p:nvPr/>
          </p:nvSpPr>
          <p:spPr bwMode="auto">
            <a:xfrm>
              <a:off x="4048125" y="5140325"/>
              <a:ext cx="582211" cy="312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ru-RU" sz="2000" dirty="0" smtClean="0"/>
                <a:t>МП</a:t>
              </a:r>
              <a:endParaRPr lang="ru-RU" sz="2000" dirty="0"/>
            </a:p>
          </p:txBody>
        </p:sp>
      </p:grpSp>
      <p:sp>
        <p:nvSpPr>
          <p:cNvPr id="94337" name="Text Box 129"/>
          <p:cNvSpPr txBox="1">
            <a:spLocks noChangeArrowheads="1"/>
          </p:cNvSpPr>
          <p:nvPr/>
        </p:nvSpPr>
        <p:spPr bwMode="auto">
          <a:xfrm>
            <a:off x="0" y="1414690"/>
            <a:ext cx="9144000" cy="12715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200" b="0" dirty="0"/>
              <a:t>Если увеличить К</a:t>
            </a:r>
            <a:r>
              <a:rPr lang="en-US" sz="2200" baseline="30000" dirty="0"/>
              <a:t>+</a:t>
            </a:r>
            <a:r>
              <a:rPr lang="en-US" sz="2200" baseline="-14000" dirty="0"/>
              <a:t>out</a:t>
            </a:r>
            <a:r>
              <a:rPr lang="en-US" sz="2200" b="0" dirty="0"/>
              <a:t> </a:t>
            </a:r>
            <a:r>
              <a:rPr lang="ru-RU" sz="2200" b="0" dirty="0"/>
              <a:t>, то разность концентраций станет меньше, диффузия – слабее, и для ее остановки потребуется не столь значительный </a:t>
            </a:r>
            <a:r>
              <a:rPr lang="ru-RU" sz="2200" b="0" dirty="0" smtClean="0"/>
              <a:t>МП </a:t>
            </a:r>
            <a:r>
              <a:rPr lang="ru-RU" sz="2000" b="0" i="1" dirty="0"/>
              <a:t>(произойдет сдвиг заряда цито-</a:t>
            </a:r>
          </a:p>
          <a:p>
            <a:pPr algn="l">
              <a:lnSpc>
                <a:spcPct val="90000"/>
              </a:lnSpc>
            </a:pPr>
            <a:r>
              <a:rPr lang="ru-RU" sz="2000" b="0" i="1" dirty="0"/>
              <a:t>плазмы вверх до достижения новой точки равновесия).</a:t>
            </a:r>
          </a:p>
        </p:txBody>
      </p:sp>
      <p:sp>
        <p:nvSpPr>
          <p:cNvPr id="94338" name="Text Box 130"/>
          <p:cNvSpPr txBox="1">
            <a:spLocks noChangeArrowheads="1"/>
          </p:cNvSpPr>
          <p:nvPr/>
        </p:nvSpPr>
        <p:spPr bwMode="auto">
          <a:xfrm>
            <a:off x="218209" y="2905970"/>
            <a:ext cx="3962400" cy="21764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200" b="0" dirty="0"/>
              <a:t>Если снизить К</a:t>
            </a:r>
            <a:r>
              <a:rPr lang="en-US" sz="2200" baseline="30000" dirty="0"/>
              <a:t>+</a:t>
            </a:r>
            <a:r>
              <a:rPr lang="en-US" sz="2200" baseline="-14000" dirty="0"/>
              <a:t>out</a:t>
            </a:r>
            <a:r>
              <a:rPr lang="en-US" sz="2200" b="0" dirty="0"/>
              <a:t> </a:t>
            </a:r>
            <a:r>
              <a:rPr lang="ru-RU" sz="2200" b="0" dirty="0"/>
              <a:t>, то </a:t>
            </a:r>
            <a:r>
              <a:rPr lang="ru-RU" sz="2200" b="0" dirty="0" err="1"/>
              <a:t>раз-ность</a:t>
            </a:r>
            <a:r>
              <a:rPr lang="ru-RU" sz="2200" b="0" dirty="0"/>
              <a:t> концентраций станет больше, диффузия – </a:t>
            </a:r>
            <a:r>
              <a:rPr lang="ru-RU" sz="2200" b="0" dirty="0" err="1"/>
              <a:t>силь-нее</a:t>
            </a:r>
            <a:r>
              <a:rPr lang="ru-RU" sz="2200" b="0" dirty="0"/>
              <a:t>, и для ее остановки </a:t>
            </a:r>
            <a:r>
              <a:rPr lang="ru-RU" sz="2200" b="0" dirty="0" err="1"/>
              <a:t>по-требуется</a:t>
            </a:r>
            <a:r>
              <a:rPr lang="ru-RU" sz="2200" b="0" dirty="0"/>
              <a:t> более </a:t>
            </a:r>
            <a:r>
              <a:rPr lang="ru-RU" sz="2200" b="0" dirty="0" err="1"/>
              <a:t>значитель-ный</a:t>
            </a:r>
            <a:r>
              <a:rPr lang="ru-RU" sz="2200" b="0" dirty="0"/>
              <a:t> </a:t>
            </a:r>
            <a:r>
              <a:rPr lang="ru-RU" sz="2200" b="0" dirty="0" smtClean="0"/>
              <a:t>МП </a:t>
            </a:r>
            <a:r>
              <a:rPr lang="ru-RU" sz="2000" b="0" i="1" dirty="0"/>
              <a:t>(сдвиг заряда </a:t>
            </a:r>
            <a:r>
              <a:rPr lang="ru-RU" sz="2000" b="0" i="1" dirty="0" err="1"/>
              <a:t>цито-плазмы</a:t>
            </a:r>
            <a:r>
              <a:rPr lang="ru-RU" sz="2000" b="0" i="1" dirty="0"/>
              <a:t> вниз).</a:t>
            </a:r>
            <a:endParaRPr lang="ru-RU" dirty="0"/>
          </a:p>
        </p:txBody>
      </p:sp>
      <p:sp>
        <p:nvSpPr>
          <p:cNvPr id="94333" name="Text Box 125"/>
          <p:cNvSpPr txBox="1">
            <a:spLocks noChangeArrowheads="1"/>
          </p:cNvSpPr>
          <p:nvPr/>
        </p:nvSpPr>
        <p:spPr bwMode="auto">
          <a:xfrm>
            <a:off x="153885" y="5242173"/>
            <a:ext cx="3823855" cy="1615827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dirty="0">
                <a:solidFill>
                  <a:schemeClr val="bg1"/>
                </a:solidFill>
              </a:rPr>
              <a:t>Этот график можно </a:t>
            </a:r>
            <a:r>
              <a:rPr lang="ru-RU" sz="2200" dirty="0" smtClean="0">
                <a:solidFill>
                  <a:schemeClr val="bg1"/>
                </a:solidFill>
              </a:rPr>
              <a:t>получить </a:t>
            </a:r>
            <a:r>
              <a:rPr lang="ru-RU" sz="2200" dirty="0">
                <a:solidFill>
                  <a:schemeClr val="bg1"/>
                </a:solidFill>
              </a:rPr>
              <a:t>в </a:t>
            </a:r>
            <a:r>
              <a:rPr lang="ru-RU" sz="2200" dirty="0" smtClean="0">
                <a:solidFill>
                  <a:schemeClr val="bg1"/>
                </a:solidFill>
              </a:rPr>
              <a:t>эксперименте</a:t>
            </a:r>
            <a:r>
              <a:rPr lang="ru-RU" sz="2200" dirty="0">
                <a:solidFill>
                  <a:schemeClr val="bg1"/>
                </a:solidFill>
              </a:rPr>
              <a:t>, но в </a:t>
            </a:r>
            <a:r>
              <a:rPr lang="ru-RU" sz="2200" dirty="0" smtClean="0">
                <a:solidFill>
                  <a:schemeClr val="bg1"/>
                </a:solidFill>
              </a:rPr>
              <a:t>реальном </a:t>
            </a:r>
            <a:r>
              <a:rPr lang="ru-RU" sz="2200" dirty="0">
                <a:solidFill>
                  <a:schemeClr val="bg1"/>
                </a:solidFill>
              </a:rPr>
              <a:t>мозге в норме такого не происходит</a:t>
            </a:r>
            <a:endParaRPr lang="en-US" sz="2200" dirty="0">
              <a:solidFill>
                <a:schemeClr val="bg1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 bwMode="auto">
          <a:xfrm rot="5400000" flipH="1" flipV="1">
            <a:off x="6629627" y="4702402"/>
            <a:ext cx="10432" cy="62048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</p:spPr>
      </p:cxnSp>
      <p:cxnSp>
        <p:nvCxnSpPr>
          <p:cNvPr id="31" name="Прямая соединительная линия 30"/>
          <p:cNvCxnSpPr/>
          <p:nvPr/>
        </p:nvCxnSpPr>
        <p:spPr bwMode="auto">
          <a:xfrm>
            <a:off x="6934203" y="5006975"/>
            <a:ext cx="587828" cy="11339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4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7" grpId="0" animBg="1"/>
      <p:bldP spid="13338" grpId="0" animBg="1"/>
      <p:bldP spid="13339" grpId="0" animBg="1"/>
      <p:bldP spid="13340" grpId="0"/>
      <p:bldP spid="13329" grpId="0" animBg="1"/>
      <p:bldP spid="13330" grpId="0" animBg="1"/>
      <p:bldP spid="13331" grpId="0" animBg="1"/>
      <p:bldP spid="13332" grpId="0"/>
      <p:bldP spid="94337" grpId="0" animBg="1" autoUpdateAnimBg="0"/>
      <p:bldP spid="94338" grpId="0" animBg="1" autoUpdateAnimBg="0"/>
      <p:bldP spid="94333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Скругленный прямоугольник 134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0" y="4104417"/>
            <a:ext cx="9144000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4017817" y="3965873"/>
            <a:ext cx="710046" cy="696190"/>
            <a:chOff x="2112" y="2016"/>
            <a:chExt cx="288" cy="288"/>
          </a:xfrm>
        </p:grpSpPr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11" name="Text Box 14"/>
          <p:cNvSpPr txBox="1">
            <a:spLocks noChangeArrowheads="1"/>
          </p:cNvSpPr>
          <p:nvPr/>
        </p:nvSpPr>
        <p:spPr bwMode="auto">
          <a:xfrm>
            <a:off x="7148512" y="4464347"/>
            <a:ext cx="1995488" cy="53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/>
              <a:t>внутриклеточная</a:t>
            </a:r>
          </a:p>
          <a:p>
            <a:pPr>
              <a:lnSpc>
                <a:spcPct val="80000"/>
              </a:lnSpc>
            </a:pPr>
            <a:r>
              <a:rPr lang="ru-RU" sz="1800" b="0" dirty="0"/>
              <a:t>среда</a:t>
            </a:r>
          </a:p>
        </p:txBody>
      </p: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1943099" y="3958946"/>
            <a:ext cx="710046" cy="696190"/>
            <a:chOff x="2112" y="2016"/>
            <a:chExt cx="288" cy="288"/>
          </a:xfrm>
        </p:grpSpPr>
        <p:sp>
          <p:nvSpPr>
            <p:cNvPr id="8208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" name="Text Box 39"/>
          <p:cNvSpPr txBox="1">
            <a:spLocks noChangeArrowheads="1"/>
          </p:cNvSpPr>
          <p:nvPr/>
        </p:nvSpPr>
        <p:spPr bwMode="auto">
          <a:xfrm>
            <a:off x="137968" y="3550237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417620" y="5458700"/>
            <a:ext cx="465138" cy="457200"/>
            <a:chOff x="3648" y="1920"/>
            <a:chExt cx="293" cy="288"/>
          </a:xfrm>
        </p:grpSpPr>
        <p:sp>
          <p:nvSpPr>
            <p:cNvPr id="1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624447" y="2566562"/>
            <a:ext cx="465138" cy="457200"/>
            <a:chOff x="3648" y="1920"/>
            <a:chExt cx="293" cy="288"/>
          </a:xfrm>
        </p:grpSpPr>
        <p:sp>
          <p:nvSpPr>
            <p:cNvPr id="10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683328" y="5316692"/>
            <a:ext cx="465138" cy="457200"/>
            <a:chOff x="3648" y="1920"/>
            <a:chExt cx="293" cy="288"/>
          </a:xfrm>
        </p:grpSpPr>
        <p:sp>
          <p:nvSpPr>
            <p:cNvPr id="109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551220" y="5264736"/>
            <a:ext cx="465138" cy="457200"/>
            <a:chOff x="3648" y="1920"/>
            <a:chExt cx="293" cy="288"/>
          </a:xfrm>
        </p:grpSpPr>
        <p:sp>
          <p:nvSpPr>
            <p:cNvPr id="11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4440383" y="2628908"/>
            <a:ext cx="465138" cy="457200"/>
            <a:chOff x="3648" y="1920"/>
            <a:chExt cx="293" cy="288"/>
          </a:xfrm>
        </p:grpSpPr>
        <p:sp>
          <p:nvSpPr>
            <p:cNvPr id="12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3730338" y="5555682"/>
            <a:ext cx="465138" cy="457200"/>
            <a:chOff x="3648" y="1920"/>
            <a:chExt cx="293" cy="288"/>
          </a:xfrm>
        </p:grpSpPr>
        <p:sp>
          <p:nvSpPr>
            <p:cNvPr id="12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4551218" y="3238509"/>
            <a:ext cx="465138" cy="457200"/>
            <a:chOff x="3648" y="1920"/>
            <a:chExt cx="293" cy="288"/>
          </a:xfrm>
        </p:grpSpPr>
        <p:sp>
          <p:nvSpPr>
            <p:cNvPr id="12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1666009" y="3044545"/>
            <a:ext cx="465138" cy="457200"/>
            <a:chOff x="3648" y="1920"/>
            <a:chExt cx="293" cy="288"/>
          </a:xfrm>
        </p:grpSpPr>
        <p:sp>
          <p:nvSpPr>
            <p:cNvPr id="133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2" name="Группа 144"/>
          <p:cNvGrpSpPr/>
          <p:nvPr/>
        </p:nvGrpSpPr>
        <p:grpSpPr>
          <a:xfrm>
            <a:off x="0" y="4481954"/>
            <a:ext cx="1555172" cy="1291937"/>
            <a:chOff x="71005" y="3702627"/>
            <a:chExt cx="1555172" cy="1291937"/>
          </a:xfrm>
        </p:grpSpPr>
        <p:sp>
          <p:nvSpPr>
            <p:cNvPr id="144" name="Полилиния 14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3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82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3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39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0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6" name="Group 27"/>
          <p:cNvGrpSpPr>
            <a:grpSpLocks/>
          </p:cNvGrpSpPr>
          <p:nvPr/>
        </p:nvGrpSpPr>
        <p:grpSpPr bwMode="auto">
          <a:xfrm>
            <a:off x="2421083" y="2760527"/>
            <a:ext cx="465138" cy="457200"/>
            <a:chOff x="3648" y="1920"/>
            <a:chExt cx="293" cy="288"/>
          </a:xfrm>
        </p:grpSpPr>
        <p:sp>
          <p:nvSpPr>
            <p:cNvPr id="14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7" name="Группа 148"/>
          <p:cNvGrpSpPr/>
          <p:nvPr/>
        </p:nvGrpSpPr>
        <p:grpSpPr>
          <a:xfrm rot="1993904">
            <a:off x="226841" y="5434454"/>
            <a:ext cx="1555172" cy="1291937"/>
            <a:chOff x="71005" y="3702627"/>
            <a:chExt cx="1555172" cy="1291937"/>
          </a:xfrm>
        </p:grpSpPr>
        <p:sp>
          <p:nvSpPr>
            <p:cNvPr id="150" name="Полилиния 149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8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58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9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5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54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1" name="Группа 159"/>
          <p:cNvGrpSpPr/>
          <p:nvPr/>
        </p:nvGrpSpPr>
        <p:grpSpPr>
          <a:xfrm rot="1572530">
            <a:off x="6821632" y="4842173"/>
            <a:ext cx="1555172" cy="1291937"/>
            <a:chOff x="71005" y="3702627"/>
            <a:chExt cx="1555172" cy="1291937"/>
          </a:xfrm>
        </p:grpSpPr>
        <p:sp>
          <p:nvSpPr>
            <p:cNvPr id="161" name="Полилиния 160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2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67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8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65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6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5" name="Группа 170"/>
          <p:cNvGrpSpPr/>
          <p:nvPr/>
        </p:nvGrpSpPr>
        <p:grpSpPr>
          <a:xfrm>
            <a:off x="7289223" y="2628908"/>
            <a:ext cx="1555172" cy="1291937"/>
            <a:chOff x="71005" y="3702627"/>
            <a:chExt cx="1555172" cy="1291937"/>
          </a:xfrm>
        </p:grpSpPr>
        <p:sp>
          <p:nvSpPr>
            <p:cNvPr id="172" name="Полилиния 171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6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80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1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7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7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05" name="Полилиния 204"/>
          <p:cNvSpPr/>
          <p:nvPr/>
        </p:nvSpPr>
        <p:spPr bwMode="auto">
          <a:xfrm flipH="1">
            <a:off x="3908714" y="3217719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9" name="Группа 182"/>
          <p:cNvGrpSpPr/>
          <p:nvPr/>
        </p:nvGrpSpPr>
        <p:grpSpPr>
          <a:xfrm rot="20049660">
            <a:off x="7578436" y="5649191"/>
            <a:ext cx="1555172" cy="1291937"/>
            <a:chOff x="71005" y="3702627"/>
            <a:chExt cx="1555172" cy="1291937"/>
          </a:xfrm>
        </p:grpSpPr>
        <p:sp>
          <p:nvSpPr>
            <p:cNvPr id="184" name="Полилиния 18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30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92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3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90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1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8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97" name="Group 27"/>
          <p:cNvGrpSpPr>
            <a:grpSpLocks/>
          </p:cNvGrpSpPr>
          <p:nvPr/>
        </p:nvGrpSpPr>
        <p:grpSpPr bwMode="auto">
          <a:xfrm>
            <a:off x="4267203" y="5822382"/>
            <a:ext cx="465138" cy="457200"/>
            <a:chOff x="3648" y="1920"/>
            <a:chExt cx="293" cy="288"/>
          </a:xfrm>
        </p:grpSpPr>
        <p:sp>
          <p:nvSpPr>
            <p:cNvPr id="19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0" name="Group 27"/>
          <p:cNvGrpSpPr>
            <a:grpSpLocks/>
          </p:cNvGrpSpPr>
          <p:nvPr/>
        </p:nvGrpSpPr>
        <p:grpSpPr bwMode="auto">
          <a:xfrm>
            <a:off x="3037612" y="5902045"/>
            <a:ext cx="465138" cy="457200"/>
            <a:chOff x="3648" y="1920"/>
            <a:chExt cx="293" cy="288"/>
          </a:xfrm>
        </p:grpSpPr>
        <p:sp>
          <p:nvSpPr>
            <p:cNvPr id="1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3" name="Group 27"/>
          <p:cNvGrpSpPr>
            <a:grpSpLocks/>
          </p:cNvGrpSpPr>
          <p:nvPr/>
        </p:nvGrpSpPr>
        <p:grpSpPr bwMode="auto">
          <a:xfrm>
            <a:off x="2026231" y="5857017"/>
            <a:ext cx="465138" cy="457200"/>
            <a:chOff x="3648" y="1920"/>
            <a:chExt cx="293" cy="288"/>
          </a:xfrm>
        </p:grpSpPr>
        <p:sp>
          <p:nvSpPr>
            <p:cNvPr id="2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sp>
        <p:nvSpPr>
          <p:cNvPr id="204" name="Полилиния 203"/>
          <p:cNvSpPr/>
          <p:nvPr/>
        </p:nvSpPr>
        <p:spPr bwMode="auto">
          <a:xfrm>
            <a:off x="2208068" y="3127664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Стрелка вниз 119"/>
          <p:cNvSpPr/>
          <p:nvPr/>
        </p:nvSpPr>
        <p:spPr bwMode="auto">
          <a:xfrm>
            <a:off x="2971799" y="3283528"/>
            <a:ext cx="727364" cy="1735282"/>
          </a:xfrm>
          <a:prstGeom prst="downArrow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ЭДС</a:t>
            </a:r>
          </a:p>
        </p:txBody>
      </p:sp>
      <p:grpSp>
        <p:nvGrpSpPr>
          <p:cNvPr id="106" name="Group 27"/>
          <p:cNvGrpSpPr>
            <a:grpSpLocks/>
          </p:cNvGrpSpPr>
          <p:nvPr/>
        </p:nvGrpSpPr>
        <p:grpSpPr bwMode="auto">
          <a:xfrm>
            <a:off x="2680856" y="5025744"/>
            <a:ext cx="465138" cy="457200"/>
            <a:chOff x="3648" y="1920"/>
            <a:chExt cx="293" cy="288"/>
          </a:xfrm>
        </p:grpSpPr>
        <p:sp>
          <p:nvSpPr>
            <p:cNvPr id="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4" name="Group 27"/>
          <p:cNvGrpSpPr>
            <a:grpSpLocks/>
          </p:cNvGrpSpPr>
          <p:nvPr/>
        </p:nvGrpSpPr>
        <p:grpSpPr bwMode="auto">
          <a:xfrm>
            <a:off x="3446319" y="5084627"/>
            <a:ext cx="465138" cy="457200"/>
            <a:chOff x="3648" y="1920"/>
            <a:chExt cx="293" cy="288"/>
          </a:xfrm>
        </p:grpSpPr>
        <p:sp>
          <p:nvSpPr>
            <p:cNvPr id="11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7" name="Group 27"/>
          <p:cNvGrpSpPr>
            <a:grpSpLocks/>
          </p:cNvGrpSpPr>
          <p:nvPr/>
        </p:nvGrpSpPr>
        <p:grpSpPr bwMode="auto">
          <a:xfrm>
            <a:off x="3809999" y="2777846"/>
            <a:ext cx="465138" cy="457200"/>
            <a:chOff x="3648" y="1920"/>
            <a:chExt cx="293" cy="288"/>
          </a:xfrm>
        </p:grpSpPr>
        <p:sp>
          <p:nvSpPr>
            <p:cNvPr id="130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23" name="Group 94"/>
          <p:cNvGrpSpPr>
            <a:grpSpLocks/>
          </p:cNvGrpSpPr>
          <p:nvPr/>
        </p:nvGrpSpPr>
        <p:grpSpPr bwMode="auto">
          <a:xfrm>
            <a:off x="5635335" y="3972800"/>
            <a:ext cx="710046" cy="696190"/>
            <a:chOff x="2112" y="2016"/>
            <a:chExt cx="288" cy="288"/>
          </a:xfrm>
        </p:grpSpPr>
        <p:sp>
          <p:nvSpPr>
            <p:cNvPr id="126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1" name="Text Box 36"/>
          <p:cNvSpPr txBox="1">
            <a:spLocks noChangeArrowheads="1"/>
          </p:cNvSpPr>
          <p:nvPr/>
        </p:nvSpPr>
        <p:spPr bwMode="auto">
          <a:xfrm>
            <a:off x="198870" y="323993"/>
            <a:ext cx="8713788" cy="164352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0" dirty="0" smtClean="0">
                <a:solidFill>
                  <a:srgbClr val="C00000"/>
                </a:solidFill>
              </a:rPr>
              <a:t>В реальной клетке МП находится ближе к нулю </a:t>
            </a:r>
          </a:p>
          <a:p>
            <a:pPr>
              <a:lnSpc>
                <a:spcPct val="90000"/>
              </a:lnSpc>
            </a:pPr>
            <a:r>
              <a:rPr lang="ru-RU" sz="2800" b="0" dirty="0" smtClean="0">
                <a:solidFill>
                  <a:srgbClr val="C00000"/>
                </a:solidFill>
              </a:rPr>
              <a:t>(в среднем -70 мВ).</a:t>
            </a:r>
          </a:p>
          <a:p>
            <a:pPr>
              <a:lnSpc>
                <a:spcPct val="90000"/>
              </a:lnSpc>
            </a:pPr>
            <a:r>
              <a:rPr lang="ru-RU" sz="2800" b="0" dirty="0" smtClean="0">
                <a:solidFill>
                  <a:srgbClr val="C00000"/>
                </a:solidFill>
              </a:rPr>
              <a:t>Причина: существование небольшого количества</a:t>
            </a:r>
          </a:p>
          <a:p>
            <a:pPr>
              <a:lnSpc>
                <a:spcPct val="90000"/>
              </a:lnSpc>
            </a:pPr>
            <a:r>
              <a:rPr lang="ru-RU" sz="2800" b="0" dirty="0" smtClean="0">
                <a:solidFill>
                  <a:srgbClr val="C00000"/>
                </a:solidFill>
              </a:rPr>
              <a:t>постоянно открытых каналов</a:t>
            </a:r>
            <a:r>
              <a:rPr lang="en-US" sz="2800" b="0" dirty="0" smtClean="0">
                <a:solidFill>
                  <a:srgbClr val="C00000"/>
                </a:solidFill>
              </a:rPr>
              <a:t> </a:t>
            </a:r>
            <a:r>
              <a:rPr lang="ru-RU" sz="2800" b="0" dirty="0" smtClean="0">
                <a:solidFill>
                  <a:srgbClr val="C00000"/>
                </a:solidFill>
              </a:rPr>
              <a:t>для ионов </a:t>
            </a:r>
            <a:r>
              <a:rPr lang="en-US" sz="2800" b="0" dirty="0" smtClean="0">
                <a:solidFill>
                  <a:srgbClr val="C00000"/>
                </a:solidFill>
              </a:rPr>
              <a:t>Na</a:t>
            </a:r>
            <a:r>
              <a:rPr lang="en-US" sz="2800" baseline="30000" dirty="0" smtClean="0">
                <a:solidFill>
                  <a:srgbClr val="C00000"/>
                </a:solidFill>
              </a:rPr>
              <a:t>+</a:t>
            </a:r>
            <a:r>
              <a:rPr lang="ru-RU" sz="2800" b="0" dirty="0" smtClean="0">
                <a:solidFill>
                  <a:srgbClr val="C00000"/>
                </a:solidFill>
              </a:rPr>
              <a:t>.</a:t>
            </a:r>
            <a:endParaRPr lang="en-US" sz="2800" b="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92593E-6 C -0.02257 0.00278 -0.04497 0.00579 -0.05573 -0.003 C -0.0665 -0.0118 -0.06181 -0.03009 -0.06476 -0.053 C -0.06771 -0.07592 -0.07431 -0.10624 -0.07396 -0.14073 C -0.07361 -0.17522 -0.06858 -0.23263 -0.0625 -0.26041 C -0.05643 -0.28819 -0.04167 -0.29953 -0.0375 -0.3074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C 0.01007 -0.00833 0.02031 -0.01666 0.03524 -0.02268 C 0.05017 -0.0287 0.07118 -0.03935 0.08975 -0.03634 C 0.10833 -0.03333 0.12743 -0.01898 0.14652 -0.00463 " pathEditMode="relative" ptsTypes="aa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55556E-6 C 0.01562 0.00994 0.03125 0.0199 0.0375 0.04837 C 0.04375 0.07684 0.03941 0.13425 0.0375 0.17129 C 0.03559 0.20832 0.03264 0.24837 0.02604 0.27129 C 0.01944 0.2942 0.00885 0.2986 -0.00226 0.30902 C -0.01337 0.31944 -0.03438 0.32916 -0.04097 0.33332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92593E-6 C -0.00885 0.00694 -0.0177 0.01411 -0.02829 0.01666 C -0.03888 0.01921 -0.05486 0.0199 -0.06354 0.01504 C -0.07222 0.01018 -0.07638 -0.00116 -0.08055 -0.01227 " pathEditMode="relative" ptsTypes="aaaA">
                                      <p:cBhvr>
                                        <p:cTn id="1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Скругленный прямоугольник 174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0" y="4104417"/>
            <a:ext cx="9144000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4017817" y="3965873"/>
            <a:ext cx="710046" cy="696190"/>
            <a:chOff x="2112" y="2016"/>
            <a:chExt cx="288" cy="288"/>
          </a:xfrm>
        </p:grpSpPr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11" name="Text Box 14"/>
          <p:cNvSpPr txBox="1">
            <a:spLocks noChangeArrowheads="1"/>
          </p:cNvSpPr>
          <p:nvPr/>
        </p:nvSpPr>
        <p:spPr bwMode="auto">
          <a:xfrm>
            <a:off x="7148512" y="4464347"/>
            <a:ext cx="1995488" cy="53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/>
              <a:t>внутриклеточная</a:t>
            </a:r>
          </a:p>
          <a:p>
            <a:pPr>
              <a:lnSpc>
                <a:spcPct val="80000"/>
              </a:lnSpc>
            </a:pPr>
            <a:r>
              <a:rPr lang="ru-RU" sz="1800" b="0" dirty="0"/>
              <a:t>среда</a:t>
            </a:r>
          </a:p>
        </p:txBody>
      </p: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1943099" y="3958946"/>
            <a:ext cx="710046" cy="696190"/>
            <a:chOff x="2112" y="2016"/>
            <a:chExt cx="288" cy="288"/>
          </a:xfrm>
        </p:grpSpPr>
        <p:sp>
          <p:nvSpPr>
            <p:cNvPr id="8208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" name="Text Box 39"/>
          <p:cNvSpPr txBox="1">
            <a:spLocks noChangeArrowheads="1"/>
          </p:cNvSpPr>
          <p:nvPr/>
        </p:nvSpPr>
        <p:spPr bwMode="auto">
          <a:xfrm>
            <a:off x="137968" y="3550237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417620" y="5458700"/>
            <a:ext cx="465138" cy="457200"/>
            <a:chOff x="3648" y="1920"/>
            <a:chExt cx="293" cy="288"/>
          </a:xfrm>
        </p:grpSpPr>
        <p:sp>
          <p:nvSpPr>
            <p:cNvPr id="1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624447" y="2566562"/>
            <a:ext cx="465138" cy="457200"/>
            <a:chOff x="3648" y="1920"/>
            <a:chExt cx="293" cy="288"/>
          </a:xfrm>
        </p:grpSpPr>
        <p:sp>
          <p:nvSpPr>
            <p:cNvPr id="10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683328" y="5316692"/>
            <a:ext cx="465138" cy="457200"/>
            <a:chOff x="3648" y="1920"/>
            <a:chExt cx="293" cy="288"/>
          </a:xfrm>
        </p:grpSpPr>
        <p:sp>
          <p:nvSpPr>
            <p:cNvPr id="109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551220" y="5264736"/>
            <a:ext cx="465138" cy="457200"/>
            <a:chOff x="3648" y="1920"/>
            <a:chExt cx="293" cy="288"/>
          </a:xfrm>
        </p:grpSpPr>
        <p:sp>
          <p:nvSpPr>
            <p:cNvPr id="11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4440383" y="2628908"/>
            <a:ext cx="465138" cy="457200"/>
            <a:chOff x="3648" y="1920"/>
            <a:chExt cx="293" cy="288"/>
          </a:xfrm>
        </p:grpSpPr>
        <p:sp>
          <p:nvSpPr>
            <p:cNvPr id="12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3730338" y="5555682"/>
            <a:ext cx="465138" cy="457200"/>
            <a:chOff x="3648" y="1920"/>
            <a:chExt cx="293" cy="288"/>
          </a:xfrm>
        </p:grpSpPr>
        <p:sp>
          <p:nvSpPr>
            <p:cNvPr id="12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4551218" y="3238509"/>
            <a:ext cx="465138" cy="457200"/>
            <a:chOff x="3648" y="1920"/>
            <a:chExt cx="293" cy="288"/>
          </a:xfrm>
        </p:grpSpPr>
        <p:sp>
          <p:nvSpPr>
            <p:cNvPr id="12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1666009" y="3044545"/>
            <a:ext cx="465138" cy="457200"/>
            <a:chOff x="3648" y="1920"/>
            <a:chExt cx="293" cy="288"/>
          </a:xfrm>
        </p:grpSpPr>
        <p:sp>
          <p:nvSpPr>
            <p:cNvPr id="133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2" name="Группа 144"/>
          <p:cNvGrpSpPr/>
          <p:nvPr/>
        </p:nvGrpSpPr>
        <p:grpSpPr>
          <a:xfrm>
            <a:off x="0" y="4481954"/>
            <a:ext cx="1555172" cy="1291937"/>
            <a:chOff x="71005" y="3702627"/>
            <a:chExt cx="1555172" cy="1291937"/>
          </a:xfrm>
        </p:grpSpPr>
        <p:sp>
          <p:nvSpPr>
            <p:cNvPr id="144" name="Полилиния 14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3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82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3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39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0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6" name="Group 27"/>
          <p:cNvGrpSpPr>
            <a:grpSpLocks/>
          </p:cNvGrpSpPr>
          <p:nvPr/>
        </p:nvGrpSpPr>
        <p:grpSpPr bwMode="auto">
          <a:xfrm>
            <a:off x="2421083" y="2760527"/>
            <a:ext cx="465138" cy="457200"/>
            <a:chOff x="3648" y="1920"/>
            <a:chExt cx="293" cy="288"/>
          </a:xfrm>
        </p:grpSpPr>
        <p:sp>
          <p:nvSpPr>
            <p:cNvPr id="14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7" name="Группа 148"/>
          <p:cNvGrpSpPr/>
          <p:nvPr/>
        </p:nvGrpSpPr>
        <p:grpSpPr>
          <a:xfrm rot="1993904">
            <a:off x="226841" y="5434454"/>
            <a:ext cx="1555172" cy="1291937"/>
            <a:chOff x="71005" y="3702627"/>
            <a:chExt cx="1555172" cy="1291937"/>
          </a:xfrm>
        </p:grpSpPr>
        <p:sp>
          <p:nvSpPr>
            <p:cNvPr id="150" name="Полилиния 149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8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58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9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5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54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1" name="Группа 159"/>
          <p:cNvGrpSpPr/>
          <p:nvPr/>
        </p:nvGrpSpPr>
        <p:grpSpPr>
          <a:xfrm rot="1572530">
            <a:off x="6821632" y="4842173"/>
            <a:ext cx="1555172" cy="1291937"/>
            <a:chOff x="71005" y="3702627"/>
            <a:chExt cx="1555172" cy="1291937"/>
          </a:xfrm>
        </p:grpSpPr>
        <p:sp>
          <p:nvSpPr>
            <p:cNvPr id="161" name="Полилиния 160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2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67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8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65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6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5" name="Группа 170"/>
          <p:cNvGrpSpPr/>
          <p:nvPr/>
        </p:nvGrpSpPr>
        <p:grpSpPr>
          <a:xfrm>
            <a:off x="7289223" y="2628908"/>
            <a:ext cx="1555172" cy="1291937"/>
            <a:chOff x="71005" y="3702627"/>
            <a:chExt cx="1555172" cy="1291937"/>
          </a:xfrm>
        </p:grpSpPr>
        <p:sp>
          <p:nvSpPr>
            <p:cNvPr id="172" name="Полилиния 171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6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80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1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7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7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05" name="Полилиния 204"/>
          <p:cNvSpPr/>
          <p:nvPr/>
        </p:nvSpPr>
        <p:spPr bwMode="auto">
          <a:xfrm flipH="1">
            <a:off x="3908714" y="3217719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9" name="Группа 182"/>
          <p:cNvGrpSpPr/>
          <p:nvPr/>
        </p:nvGrpSpPr>
        <p:grpSpPr>
          <a:xfrm rot="20049660">
            <a:off x="7578436" y="5649191"/>
            <a:ext cx="1555172" cy="1291937"/>
            <a:chOff x="71005" y="3702627"/>
            <a:chExt cx="1555172" cy="1291937"/>
          </a:xfrm>
        </p:grpSpPr>
        <p:sp>
          <p:nvSpPr>
            <p:cNvPr id="184" name="Полилиния 18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30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92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3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90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1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8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97" name="Group 27"/>
          <p:cNvGrpSpPr>
            <a:grpSpLocks/>
          </p:cNvGrpSpPr>
          <p:nvPr/>
        </p:nvGrpSpPr>
        <p:grpSpPr bwMode="auto">
          <a:xfrm>
            <a:off x="4267203" y="5822382"/>
            <a:ext cx="465138" cy="457200"/>
            <a:chOff x="3648" y="1920"/>
            <a:chExt cx="293" cy="288"/>
          </a:xfrm>
        </p:grpSpPr>
        <p:sp>
          <p:nvSpPr>
            <p:cNvPr id="19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0" name="Group 27"/>
          <p:cNvGrpSpPr>
            <a:grpSpLocks/>
          </p:cNvGrpSpPr>
          <p:nvPr/>
        </p:nvGrpSpPr>
        <p:grpSpPr bwMode="auto">
          <a:xfrm>
            <a:off x="3037612" y="5902045"/>
            <a:ext cx="465138" cy="457200"/>
            <a:chOff x="3648" y="1920"/>
            <a:chExt cx="293" cy="288"/>
          </a:xfrm>
        </p:grpSpPr>
        <p:sp>
          <p:nvSpPr>
            <p:cNvPr id="1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3" name="Group 27"/>
          <p:cNvGrpSpPr>
            <a:grpSpLocks/>
          </p:cNvGrpSpPr>
          <p:nvPr/>
        </p:nvGrpSpPr>
        <p:grpSpPr bwMode="auto">
          <a:xfrm>
            <a:off x="2026231" y="5857017"/>
            <a:ext cx="465138" cy="457200"/>
            <a:chOff x="3648" y="1920"/>
            <a:chExt cx="293" cy="288"/>
          </a:xfrm>
        </p:grpSpPr>
        <p:sp>
          <p:nvSpPr>
            <p:cNvPr id="2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sp>
        <p:nvSpPr>
          <p:cNvPr id="204" name="Полилиния 203"/>
          <p:cNvSpPr/>
          <p:nvPr/>
        </p:nvSpPr>
        <p:spPr bwMode="auto">
          <a:xfrm>
            <a:off x="2208068" y="3127664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Стрелка вниз 119"/>
          <p:cNvSpPr/>
          <p:nvPr/>
        </p:nvSpPr>
        <p:spPr bwMode="auto">
          <a:xfrm>
            <a:off x="2971799" y="3283528"/>
            <a:ext cx="727364" cy="1735282"/>
          </a:xfrm>
          <a:prstGeom prst="downArrow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ЭДС</a:t>
            </a:r>
          </a:p>
        </p:txBody>
      </p:sp>
      <p:grpSp>
        <p:nvGrpSpPr>
          <p:cNvPr id="106" name="Group 27"/>
          <p:cNvGrpSpPr>
            <a:grpSpLocks/>
          </p:cNvGrpSpPr>
          <p:nvPr/>
        </p:nvGrpSpPr>
        <p:grpSpPr bwMode="auto">
          <a:xfrm>
            <a:off x="2680856" y="5025744"/>
            <a:ext cx="465138" cy="457200"/>
            <a:chOff x="3648" y="1920"/>
            <a:chExt cx="293" cy="288"/>
          </a:xfrm>
        </p:grpSpPr>
        <p:sp>
          <p:nvSpPr>
            <p:cNvPr id="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4" name="Group 27"/>
          <p:cNvGrpSpPr>
            <a:grpSpLocks/>
          </p:cNvGrpSpPr>
          <p:nvPr/>
        </p:nvGrpSpPr>
        <p:grpSpPr bwMode="auto">
          <a:xfrm>
            <a:off x="3446319" y="5084627"/>
            <a:ext cx="465138" cy="457200"/>
            <a:chOff x="3648" y="1920"/>
            <a:chExt cx="293" cy="288"/>
          </a:xfrm>
        </p:grpSpPr>
        <p:sp>
          <p:nvSpPr>
            <p:cNvPr id="11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7" name="Group 27"/>
          <p:cNvGrpSpPr>
            <a:grpSpLocks/>
          </p:cNvGrpSpPr>
          <p:nvPr/>
        </p:nvGrpSpPr>
        <p:grpSpPr bwMode="auto">
          <a:xfrm>
            <a:off x="3809999" y="2777846"/>
            <a:ext cx="465138" cy="457200"/>
            <a:chOff x="3648" y="1920"/>
            <a:chExt cx="293" cy="288"/>
          </a:xfrm>
        </p:grpSpPr>
        <p:sp>
          <p:nvSpPr>
            <p:cNvPr id="130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23" name="Group 94"/>
          <p:cNvGrpSpPr>
            <a:grpSpLocks/>
          </p:cNvGrpSpPr>
          <p:nvPr/>
        </p:nvGrpSpPr>
        <p:grpSpPr bwMode="auto">
          <a:xfrm>
            <a:off x="5635335" y="3972800"/>
            <a:ext cx="710046" cy="696190"/>
            <a:chOff x="2112" y="2016"/>
            <a:chExt cx="288" cy="288"/>
          </a:xfrm>
        </p:grpSpPr>
        <p:sp>
          <p:nvSpPr>
            <p:cNvPr id="126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5" name="Group 59"/>
          <p:cNvGrpSpPr>
            <a:grpSpLocks/>
          </p:cNvGrpSpPr>
          <p:nvPr/>
        </p:nvGrpSpPr>
        <p:grpSpPr bwMode="auto">
          <a:xfrm>
            <a:off x="5818909" y="2479969"/>
            <a:ext cx="533400" cy="457200"/>
            <a:chOff x="3552" y="1824"/>
            <a:chExt cx="336" cy="288"/>
          </a:xfrm>
        </p:grpSpPr>
        <p:sp>
          <p:nvSpPr>
            <p:cNvPr id="138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1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42" name="Group 59"/>
          <p:cNvGrpSpPr>
            <a:grpSpLocks/>
          </p:cNvGrpSpPr>
          <p:nvPr/>
        </p:nvGrpSpPr>
        <p:grpSpPr bwMode="auto">
          <a:xfrm>
            <a:off x="5150428" y="2185560"/>
            <a:ext cx="533400" cy="457200"/>
            <a:chOff x="3552" y="1824"/>
            <a:chExt cx="336" cy="288"/>
          </a:xfrm>
        </p:grpSpPr>
        <p:sp>
          <p:nvSpPr>
            <p:cNvPr id="143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5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52" name="Group 59"/>
          <p:cNvGrpSpPr>
            <a:grpSpLocks/>
          </p:cNvGrpSpPr>
          <p:nvPr/>
        </p:nvGrpSpPr>
        <p:grpSpPr bwMode="auto">
          <a:xfrm>
            <a:off x="6712527" y="3144987"/>
            <a:ext cx="533400" cy="457200"/>
            <a:chOff x="3552" y="1824"/>
            <a:chExt cx="336" cy="288"/>
          </a:xfrm>
        </p:grpSpPr>
        <p:sp>
          <p:nvSpPr>
            <p:cNvPr id="153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0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62" name="Group 59"/>
          <p:cNvGrpSpPr>
            <a:grpSpLocks/>
          </p:cNvGrpSpPr>
          <p:nvPr/>
        </p:nvGrpSpPr>
        <p:grpSpPr bwMode="auto">
          <a:xfrm>
            <a:off x="6698673" y="2414159"/>
            <a:ext cx="533400" cy="457200"/>
            <a:chOff x="3552" y="1824"/>
            <a:chExt cx="336" cy="288"/>
          </a:xfrm>
        </p:grpSpPr>
        <p:sp>
          <p:nvSpPr>
            <p:cNvPr id="163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71" name="Group 59"/>
          <p:cNvGrpSpPr>
            <a:grpSpLocks/>
          </p:cNvGrpSpPr>
          <p:nvPr/>
        </p:nvGrpSpPr>
        <p:grpSpPr bwMode="auto">
          <a:xfrm>
            <a:off x="5649191" y="5458696"/>
            <a:ext cx="533400" cy="457200"/>
            <a:chOff x="3552" y="1824"/>
            <a:chExt cx="336" cy="288"/>
          </a:xfrm>
        </p:grpSpPr>
        <p:sp>
          <p:nvSpPr>
            <p:cNvPr id="173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cxnSp>
        <p:nvCxnSpPr>
          <p:cNvPr id="183" name="Прямая со стрелкой 182"/>
          <p:cNvCxnSpPr/>
          <p:nvPr/>
        </p:nvCxnSpPr>
        <p:spPr bwMode="auto">
          <a:xfrm rot="5400000" flipH="1" flipV="1">
            <a:off x="5075959" y="4338206"/>
            <a:ext cx="1828802" cy="10390"/>
          </a:xfrm>
          <a:prstGeom prst="straightConnector1">
            <a:avLst/>
          </a:prstGeom>
          <a:noFill/>
          <a:ln w="41275" cap="flat" cmpd="sng" algn="ctr">
            <a:solidFill>
              <a:srgbClr val="C00000"/>
            </a:solidFill>
            <a:prstDash val="sysDash"/>
            <a:round/>
            <a:headEnd type="triangle" w="med" len="med"/>
            <a:tailEnd type="none" w="med" len="med"/>
          </a:ln>
          <a:effectLst/>
        </p:spPr>
      </p:cxnSp>
      <p:grpSp>
        <p:nvGrpSpPr>
          <p:cNvPr id="146" name="Group 59"/>
          <p:cNvGrpSpPr>
            <a:grpSpLocks/>
          </p:cNvGrpSpPr>
          <p:nvPr/>
        </p:nvGrpSpPr>
        <p:grpSpPr bwMode="auto">
          <a:xfrm>
            <a:off x="5469081" y="2961415"/>
            <a:ext cx="533400" cy="457200"/>
            <a:chOff x="3552" y="1824"/>
            <a:chExt cx="336" cy="288"/>
          </a:xfrm>
        </p:grpSpPr>
        <p:sp>
          <p:nvSpPr>
            <p:cNvPr id="149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1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sp>
        <p:nvSpPr>
          <p:cNvPr id="200" name="Text Box 36"/>
          <p:cNvSpPr txBox="1">
            <a:spLocks noChangeArrowheads="1"/>
          </p:cNvSpPr>
          <p:nvPr/>
        </p:nvSpPr>
        <p:spPr bwMode="auto">
          <a:xfrm>
            <a:off x="261215" y="188911"/>
            <a:ext cx="8713788" cy="164352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0" dirty="0" smtClean="0">
                <a:solidFill>
                  <a:srgbClr val="C00000"/>
                </a:solidFill>
              </a:rPr>
              <a:t>Избыток ионов </a:t>
            </a:r>
            <a:r>
              <a:rPr lang="en-US" sz="2800" b="0" dirty="0" smtClean="0">
                <a:solidFill>
                  <a:srgbClr val="C00000"/>
                </a:solidFill>
              </a:rPr>
              <a:t>Na</a:t>
            </a:r>
            <a:r>
              <a:rPr lang="en-US" sz="2800" baseline="30000" dirty="0" smtClean="0">
                <a:solidFill>
                  <a:srgbClr val="C00000"/>
                </a:solidFill>
              </a:rPr>
              <a:t>+</a:t>
            </a:r>
            <a:r>
              <a:rPr lang="ru-RU" sz="2800" baseline="30000" dirty="0" smtClean="0">
                <a:solidFill>
                  <a:srgbClr val="C00000"/>
                </a:solidFill>
              </a:rPr>
              <a:t> </a:t>
            </a:r>
            <a:r>
              <a:rPr lang="ru-RU" sz="2800" b="0" dirty="0" smtClean="0">
                <a:solidFill>
                  <a:srgbClr val="C00000"/>
                </a:solidFill>
              </a:rPr>
              <a:t>в межклеточной среде, </a:t>
            </a:r>
          </a:p>
          <a:p>
            <a:pPr>
              <a:lnSpc>
                <a:spcPct val="90000"/>
              </a:lnSpc>
            </a:pPr>
            <a:r>
              <a:rPr lang="ru-RU" sz="2800" b="0" dirty="0" smtClean="0">
                <a:solidFill>
                  <a:srgbClr val="C00000"/>
                </a:solidFill>
              </a:rPr>
              <a:t>а также их притяжение к отрицательно заряженной цитоплазме </a:t>
            </a:r>
          </a:p>
          <a:p>
            <a:pPr>
              <a:lnSpc>
                <a:spcPct val="90000"/>
              </a:lnSpc>
            </a:pPr>
            <a:r>
              <a:rPr lang="ru-RU" sz="2800" b="0" dirty="0" smtClean="0">
                <a:solidFill>
                  <a:srgbClr val="C00000"/>
                </a:solidFill>
              </a:rPr>
              <a:t>приводят к входу </a:t>
            </a:r>
            <a:r>
              <a:rPr lang="en-US" sz="2800" b="0" dirty="0" smtClean="0">
                <a:solidFill>
                  <a:srgbClr val="C00000"/>
                </a:solidFill>
              </a:rPr>
              <a:t>Na</a:t>
            </a:r>
            <a:r>
              <a:rPr lang="en-US" sz="2800" baseline="30000" dirty="0" smtClean="0">
                <a:solidFill>
                  <a:srgbClr val="C00000"/>
                </a:solidFill>
              </a:rPr>
              <a:t>+</a:t>
            </a:r>
            <a:r>
              <a:rPr lang="ru-RU" sz="2800" b="0" dirty="0" smtClean="0">
                <a:solidFill>
                  <a:srgbClr val="C00000"/>
                </a:solidFill>
              </a:rPr>
              <a:t> в клетку.</a:t>
            </a:r>
            <a:endParaRPr lang="ru-RU" sz="3200" b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92593E-6 C -0.02257 0.00278 -0.04497 0.00579 -0.05573 -0.003 C -0.0665 -0.0118 -0.06181 -0.03009 -0.06476 -0.053 C -0.06771 -0.07592 -0.07431 -0.10624 -0.07396 -0.14073 C -0.07361 -0.17522 -0.06858 -0.23263 -0.0625 -0.26041 C -0.05643 -0.28819 -0.04167 -0.29953 -0.0375 -0.3074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C 0.01007 -0.00833 0.02031 -0.01666 0.03524 -0.02268 C 0.05017 -0.0287 0.07118 -0.03935 0.08975 -0.03634 C 0.10833 -0.03333 0.12743 -0.01898 0.14652 -0.00463 " pathEditMode="relative" ptsTypes="aa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55556E-6 C 0.01562 0.00994 0.03125 0.0199 0.0375 0.04837 C 0.04375 0.07684 0.03941 0.13425 0.0375 0.17129 C 0.03559 0.20832 0.03264 0.24837 0.02604 0.27129 C 0.01944 0.2942 0.00885 0.2986 -0.00226 0.30902 C -0.01337 0.31944 -0.03438 0.32916 -0.04097 0.33332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92593E-6 C -0.00885 0.00694 -0.0177 0.01411 -0.02829 0.01666 C -0.03888 0.01921 -0.05486 0.0199 -0.06354 0.01504 C -0.07222 0.01018 -0.07638 -0.00116 -0.08055 -0.01227 " pathEditMode="relative" ptsTypes="aaaA">
                                      <p:cBhvr>
                                        <p:cTn id="1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7.40741E-7 C 0.00572 0.00069 0.01163 0.00162 0.02395 0.00625 C 0.03628 0.01088 0.07291 0.01759 0.07395 0.02731 C 0.07499 0.03703 0.04305 0.05671 0.03072 0.06527 C 0.0184 0.07384 -0.00278 0.07639 -7.77778E-6 0.07893 C 0.00277 0.08148 0.04097 0.07708 0.04774 0.08032 C 0.05451 0.08356 0.04427 0.09051 0.04097 0.09861 C 0.03767 0.10671 0.0276 0.12129 0.02743 0.12893 C 0.02725 0.13657 0.04045 0.14027 0.03993 0.14398 C 0.0394 0.14768 0.02447 0.14676 0.02395 0.15162 C 0.02343 0.15648 0.03611 0.16736 0.03645 0.17291 C 0.0368 0.17847 0.02604 0.1794 0.02621 0.18495 C 0.02638 0.19051 0.03802 0.20231 0.03749 0.20625 C 0.03697 0.21018 0.02256 0.20347 0.02274 0.20926 C 0.02291 0.21504 0.03003 0.23055 0.03871 0.24097 C 0.04739 0.25139 0.06302 0.25347 0.07499 0.27129 C 0.08697 0.28912 0.11197 0.33009 0.11024 0.34861 C 0.1085 0.36713 0.07951 0.3787 0.06493 0.38194 C 0.05034 0.38518 0.02934 0.3706 0.02274 0.36828 " pathEditMode="relative" ptsTypes="aaaaaaaaaaaaaaaaaaA">
                                      <p:cBhvr>
                                        <p:cTn id="63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Скругленный прямоугольник 141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0" y="4104417"/>
            <a:ext cx="9144000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4017817" y="3965873"/>
            <a:ext cx="710046" cy="696190"/>
            <a:chOff x="2112" y="2016"/>
            <a:chExt cx="288" cy="288"/>
          </a:xfrm>
        </p:grpSpPr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11" name="Text Box 14"/>
          <p:cNvSpPr txBox="1">
            <a:spLocks noChangeArrowheads="1"/>
          </p:cNvSpPr>
          <p:nvPr/>
        </p:nvSpPr>
        <p:spPr bwMode="auto">
          <a:xfrm>
            <a:off x="7148512" y="4464347"/>
            <a:ext cx="1995488" cy="53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/>
              <a:t>внутриклеточная</a:t>
            </a:r>
          </a:p>
          <a:p>
            <a:pPr>
              <a:lnSpc>
                <a:spcPct val="80000"/>
              </a:lnSpc>
            </a:pPr>
            <a:r>
              <a:rPr lang="ru-RU" sz="1800" b="0" dirty="0"/>
              <a:t>среда</a:t>
            </a:r>
          </a:p>
        </p:txBody>
      </p: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1943099" y="3958946"/>
            <a:ext cx="710046" cy="696190"/>
            <a:chOff x="2112" y="2016"/>
            <a:chExt cx="288" cy="288"/>
          </a:xfrm>
        </p:grpSpPr>
        <p:sp>
          <p:nvSpPr>
            <p:cNvPr id="8208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" name="Text Box 39"/>
          <p:cNvSpPr txBox="1">
            <a:spLocks noChangeArrowheads="1"/>
          </p:cNvSpPr>
          <p:nvPr/>
        </p:nvSpPr>
        <p:spPr bwMode="auto">
          <a:xfrm>
            <a:off x="137968" y="3550237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417620" y="5458700"/>
            <a:ext cx="465138" cy="457200"/>
            <a:chOff x="3648" y="1920"/>
            <a:chExt cx="293" cy="288"/>
          </a:xfrm>
        </p:grpSpPr>
        <p:sp>
          <p:nvSpPr>
            <p:cNvPr id="1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624447" y="2566562"/>
            <a:ext cx="465138" cy="457200"/>
            <a:chOff x="3648" y="1920"/>
            <a:chExt cx="293" cy="288"/>
          </a:xfrm>
        </p:grpSpPr>
        <p:sp>
          <p:nvSpPr>
            <p:cNvPr id="10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683328" y="5316692"/>
            <a:ext cx="465138" cy="457200"/>
            <a:chOff x="3648" y="1920"/>
            <a:chExt cx="293" cy="288"/>
          </a:xfrm>
        </p:grpSpPr>
        <p:sp>
          <p:nvSpPr>
            <p:cNvPr id="109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551220" y="5264736"/>
            <a:ext cx="465138" cy="457200"/>
            <a:chOff x="3648" y="1920"/>
            <a:chExt cx="293" cy="288"/>
          </a:xfrm>
        </p:grpSpPr>
        <p:sp>
          <p:nvSpPr>
            <p:cNvPr id="11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4440383" y="2628908"/>
            <a:ext cx="465138" cy="457200"/>
            <a:chOff x="3648" y="1920"/>
            <a:chExt cx="293" cy="288"/>
          </a:xfrm>
        </p:grpSpPr>
        <p:sp>
          <p:nvSpPr>
            <p:cNvPr id="12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3730338" y="5555682"/>
            <a:ext cx="465138" cy="457200"/>
            <a:chOff x="3648" y="1920"/>
            <a:chExt cx="293" cy="288"/>
          </a:xfrm>
        </p:grpSpPr>
        <p:sp>
          <p:nvSpPr>
            <p:cNvPr id="12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4551218" y="3238509"/>
            <a:ext cx="465138" cy="457200"/>
            <a:chOff x="3648" y="1920"/>
            <a:chExt cx="293" cy="288"/>
          </a:xfrm>
        </p:grpSpPr>
        <p:sp>
          <p:nvSpPr>
            <p:cNvPr id="12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1666009" y="3044545"/>
            <a:ext cx="465138" cy="457200"/>
            <a:chOff x="3648" y="1920"/>
            <a:chExt cx="293" cy="288"/>
          </a:xfrm>
        </p:grpSpPr>
        <p:sp>
          <p:nvSpPr>
            <p:cNvPr id="133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2" name="Группа 144"/>
          <p:cNvGrpSpPr/>
          <p:nvPr/>
        </p:nvGrpSpPr>
        <p:grpSpPr>
          <a:xfrm>
            <a:off x="0" y="4481954"/>
            <a:ext cx="1555172" cy="1291937"/>
            <a:chOff x="71005" y="3702627"/>
            <a:chExt cx="1555172" cy="1291937"/>
          </a:xfrm>
        </p:grpSpPr>
        <p:sp>
          <p:nvSpPr>
            <p:cNvPr id="144" name="Полилиния 14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3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82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3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39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0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6" name="Group 27"/>
          <p:cNvGrpSpPr>
            <a:grpSpLocks/>
          </p:cNvGrpSpPr>
          <p:nvPr/>
        </p:nvGrpSpPr>
        <p:grpSpPr bwMode="auto">
          <a:xfrm>
            <a:off x="2421083" y="2760527"/>
            <a:ext cx="465138" cy="457200"/>
            <a:chOff x="3648" y="1920"/>
            <a:chExt cx="293" cy="288"/>
          </a:xfrm>
        </p:grpSpPr>
        <p:sp>
          <p:nvSpPr>
            <p:cNvPr id="14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7" name="Группа 148"/>
          <p:cNvGrpSpPr/>
          <p:nvPr/>
        </p:nvGrpSpPr>
        <p:grpSpPr>
          <a:xfrm rot="1993904">
            <a:off x="226841" y="5434454"/>
            <a:ext cx="1555172" cy="1291937"/>
            <a:chOff x="71005" y="3702627"/>
            <a:chExt cx="1555172" cy="1291937"/>
          </a:xfrm>
        </p:grpSpPr>
        <p:sp>
          <p:nvSpPr>
            <p:cNvPr id="150" name="Полилиния 149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8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58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9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5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54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1" name="Группа 159"/>
          <p:cNvGrpSpPr/>
          <p:nvPr/>
        </p:nvGrpSpPr>
        <p:grpSpPr>
          <a:xfrm rot="1572530">
            <a:off x="6821632" y="4842173"/>
            <a:ext cx="1555172" cy="1291937"/>
            <a:chOff x="71005" y="3702627"/>
            <a:chExt cx="1555172" cy="1291937"/>
          </a:xfrm>
        </p:grpSpPr>
        <p:sp>
          <p:nvSpPr>
            <p:cNvPr id="161" name="Полилиния 160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2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67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8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65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6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5" name="Группа 170"/>
          <p:cNvGrpSpPr/>
          <p:nvPr/>
        </p:nvGrpSpPr>
        <p:grpSpPr>
          <a:xfrm>
            <a:off x="7289223" y="2628908"/>
            <a:ext cx="1555172" cy="1291937"/>
            <a:chOff x="71005" y="3702627"/>
            <a:chExt cx="1555172" cy="1291937"/>
          </a:xfrm>
        </p:grpSpPr>
        <p:sp>
          <p:nvSpPr>
            <p:cNvPr id="172" name="Полилиния 171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6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80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1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7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7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05" name="Полилиния 204"/>
          <p:cNvSpPr/>
          <p:nvPr/>
        </p:nvSpPr>
        <p:spPr bwMode="auto">
          <a:xfrm flipH="1">
            <a:off x="3908714" y="3217719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9" name="Группа 182"/>
          <p:cNvGrpSpPr/>
          <p:nvPr/>
        </p:nvGrpSpPr>
        <p:grpSpPr>
          <a:xfrm rot="20049660">
            <a:off x="7578436" y="5649191"/>
            <a:ext cx="1555172" cy="1291937"/>
            <a:chOff x="71005" y="3702627"/>
            <a:chExt cx="1555172" cy="1291937"/>
          </a:xfrm>
        </p:grpSpPr>
        <p:sp>
          <p:nvSpPr>
            <p:cNvPr id="184" name="Полилиния 18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30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92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3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90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1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8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97" name="Group 27"/>
          <p:cNvGrpSpPr>
            <a:grpSpLocks/>
          </p:cNvGrpSpPr>
          <p:nvPr/>
        </p:nvGrpSpPr>
        <p:grpSpPr bwMode="auto">
          <a:xfrm>
            <a:off x="4267203" y="5822382"/>
            <a:ext cx="465138" cy="457200"/>
            <a:chOff x="3648" y="1920"/>
            <a:chExt cx="293" cy="288"/>
          </a:xfrm>
        </p:grpSpPr>
        <p:sp>
          <p:nvSpPr>
            <p:cNvPr id="19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0" name="Group 27"/>
          <p:cNvGrpSpPr>
            <a:grpSpLocks/>
          </p:cNvGrpSpPr>
          <p:nvPr/>
        </p:nvGrpSpPr>
        <p:grpSpPr bwMode="auto">
          <a:xfrm>
            <a:off x="3037612" y="5902045"/>
            <a:ext cx="465138" cy="457200"/>
            <a:chOff x="3648" y="1920"/>
            <a:chExt cx="293" cy="288"/>
          </a:xfrm>
        </p:grpSpPr>
        <p:sp>
          <p:nvSpPr>
            <p:cNvPr id="1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3" name="Group 27"/>
          <p:cNvGrpSpPr>
            <a:grpSpLocks/>
          </p:cNvGrpSpPr>
          <p:nvPr/>
        </p:nvGrpSpPr>
        <p:grpSpPr bwMode="auto">
          <a:xfrm>
            <a:off x="2026231" y="5857017"/>
            <a:ext cx="465138" cy="457200"/>
            <a:chOff x="3648" y="1920"/>
            <a:chExt cx="293" cy="288"/>
          </a:xfrm>
        </p:grpSpPr>
        <p:sp>
          <p:nvSpPr>
            <p:cNvPr id="2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sp>
        <p:nvSpPr>
          <p:cNvPr id="204" name="Полилиния 203"/>
          <p:cNvSpPr/>
          <p:nvPr/>
        </p:nvSpPr>
        <p:spPr bwMode="auto">
          <a:xfrm>
            <a:off x="2208068" y="3127664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Стрелка вниз 119"/>
          <p:cNvSpPr/>
          <p:nvPr/>
        </p:nvSpPr>
        <p:spPr bwMode="auto">
          <a:xfrm>
            <a:off x="2971799" y="3283528"/>
            <a:ext cx="727364" cy="1735282"/>
          </a:xfrm>
          <a:prstGeom prst="downArrow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ЭДС</a:t>
            </a:r>
          </a:p>
        </p:txBody>
      </p:sp>
      <p:grpSp>
        <p:nvGrpSpPr>
          <p:cNvPr id="106" name="Group 27"/>
          <p:cNvGrpSpPr>
            <a:grpSpLocks/>
          </p:cNvGrpSpPr>
          <p:nvPr/>
        </p:nvGrpSpPr>
        <p:grpSpPr bwMode="auto">
          <a:xfrm>
            <a:off x="2680856" y="5025744"/>
            <a:ext cx="465138" cy="457200"/>
            <a:chOff x="3648" y="1920"/>
            <a:chExt cx="293" cy="288"/>
          </a:xfrm>
        </p:grpSpPr>
        <p:sp>
          <p:nvSpPr>
            <p:cNvPr id="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4" name="Group 27"/>
          <p:cNvGrpSpPr>
            <a:grpSpLocks/>
          </p:cNvGrpSpPr>
          <p:nvPr/>
        </p:nvGrpSpPr>
        <p:grpSpPr bwMode="auto">
          <a:xfrm>
            <a:off x="3446319" y="5084627"/>
            <a:ext cx="465138" cy="457200"/>
            <a:chOff x="3648" y="1920"/>
            <a:chExt cx="293" cy="288"/>
          </a:xfrm>
        </p:grpSpPr>
        <p:sp>
          <p:nvSpPr>
            <p:cNvPr id="11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7" name="Group 27"/>
          <p:cNvGrpSpPr>
            <a:grpSpLocks/>
          </p:cNvGrpSpPr>
          <p:nvPr/>
        </p:nvGrpSpPr>
        <p:grpSpPr bwMode="auto">
          <a:xfrm>
            <a:off x="3809999" y="2777846"/>
            <a:ext cx="465138" cy="457200"/>
            <a:chOff x="3648" y="1920"/>
            <a:chExt cx="293" cy="288"/>
          </a:xfrm>
        </p:grpSpPr>
        <p:sp>
          <p:nvSpPr>
            <p:cNvPr id="130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23" name="Group 94"/>
          <p:cNvGrpSpPr>
            <a:grpSpLocks/>
          </p:cNvGrpSpPr>
          <p:nvPr/>
        </p:nvGrpSpPr>
        <p:grpSpPr bwMode="auto">
          <a:xfrm>
            <a:off x="5635335" y="3972800"/>
            <a:ext cx="710046" cy="696190"/>
            <a:chOff x="2112" y="2016"/>
            <a:chExt cx="288" cy="288"/>
          </a:xfrm>
        </p:grpSpPr>
        <p:sp>
          <p:nvSpPr>
            <p:cNvPr id="126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192" name="Group 59"/>
          <p:cNvGrpSpPr>
            <a:grpSpLocks/>
          </p:cNvGrpSpPr>
          <p:nvPr/>
        </p:nvGrpSpPr>
        <p:grpSpPr bwMode="auto">
          <a:xfrm>
            <a:off x="5818909" y="2479969"/>
            <a:ext cx="533400" cy="457200"/>
            <a:chOff x="3552" y="1824"/>
            <a:chExt cx="336" cy="288"/>
          </a:xfrm>
        </p:grpSpPr>
        <p:sp>
          <p:nvSpPr>
            <p:cNvPr id="138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1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193" name="Group 59"/>
          <p:cNvGrpSpPr>
            <a:grpSpLocks/>
          </p:cNvGrpSpPr>
          <p:nvPr/>
        </p:nvGrpSpPr>
        <p:grpSpPr bwMode="auto">
          <a:xfrm>
            <a:off x="5150428" y="2185560"/>
            <a:ext cx="533400" cy="457200"/>
            <a:chOff x="3552" y="1824"/>
            <a:chExt cx="336" cy="288"/>
          </a:xfrm>
        </p:grpSpPr>
        <p:sp>
          <p:nvSpPr>
            <p:cNvPr id="143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5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194" name="Group 59"/>
          <p:cNvGrpSpPr>
            <a:grpSpLocks/>
          </p:cNvGrpSpPr>
          <p:nvPr/>
        </p:nvGrpSpPr>
        <p:grpSpPr bwMode="auto">
          <a:xfrm>
            <a:off x="6712527" y="3144987"/>
            <a:ext cx="533400" cy="457200"/>
            <a:chOff x="3552" y="1824"/>
            <a:chExt cx="336" cy="288"/>
          </a:xfrm>
        </p:grpSpPr>
        <p:sp>
          <p:nvSpPr>
            <p:cNvPr id="153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0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195" name="Group 59"/>
          <p:cNvGrpSpPr>
            <a:grpSpLocks/>
          </p:cNvGrpSpPr>
          <p:nvPr/>
        </p:nvGrpSpPr>
        <p:grpSpPr bwMode="auto">
          <a:xfrm>
            <a:off x="6698673" y="2414159"/>
            <a:ext cx="533400" cy="457200"/>
            <a:chOff x="3552" y="1824"/>
            <a:chExt cx="336" cy="288"/>
          </a:xfrm>
        </p:grpSpPr>
        <p:sp>
          <p:nvSpPr>
            <p:cNvPr id="163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196" name="Group 59"/>
          <p:cNvGrpSpPr>
            <a:grpSpLocks/>
          </p:cNvGrpSpPr>
          <p:nvPr/>
        </p:nvGrpSpPr>
        <p:grpSpPr bwMode="auto">
          <a:xfrm>
            <a:off x="5649191" y="5458696"/>
            <a:ext cx="533400" cy="457200"/>
            <a:chOff x="3552" y="1824"/>
            <a:chExt cx="336" cy="288"/>
          </a:xfrm>
        </p:grpSpPr>
        <p:sp>
          <p:nvSpPr>
            <p:cNvPr id="173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cxnSp>
        <p:nvCxnSpPr>
          <p:cNvPr id="183" name="Прямая со стрелкой 182"/>
          <p:cNvCxnSpPr/>
          <p:nvPr/>
        </p:nvCxnSpPr>
        <p:spPr bwMode="auto">
          <a:xfrm rot="5400000" flipH="1" flipV="1">
            <a:off x="5075959" y="4338206"/>
            <a:ext cx="1828802" cy="10390"/>
          </a:xfrm>
          <a:prstGeom prst="straightConnector1">
            <a:avLst/>
          </a:prstGeom>
          <a:noFill/>
          <a:ln w="41275" cap="flat" cmpd="sng" algn="ctr">
            <a:solidFill>
              <a:srgbClr val="C00000"/>
            </a:solidFill>
            <a:prstDash val="sysDash"/>
            <a:round/>
            <a:headEnd type="triangle" w="med" len="med"/>
            <a:tailEnd type="none" w="med" len="med"/>
          </a:ln>
          <a:effectLst/>
        </p:spPr>
      </p:cxnSp>
      <p:grpSp>
        <p:nvGrpSpPr>
          <p:cNvPr id="8197" name="Group 59"/>
          <p:cNvGrpSpPr>
            <a:grpSpLocks/>
          </p:cNvGrpSpPr>
          <p:nvPr/>
        </p:nvGrpSpPr>
        <p:grpSpPr bwMode="auto">
          <a:xfrm>
            <a:off x="5469081" y="2961415"/>
            <a:ext cx="533400" cy="457200"/>
            <a:chOff x="3552" y="1824"/>
            <a:chExt cx="336" cy="288"/>
          </a:xfrm>
        </p:grpSpPr>
        <p:sp>
          <p:nvSpPr>
            <p:cNvPr id="149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1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sp>
        <p:nvSpPr>
          <p:cNvPr id="200" name="Text Box 36"/>
          <p:cNvSpPr txBox="1">
            <a:spLocks noChangeArrowheads="1"/>
          </p:cNvSpPr>
          <p:nvPr/>
        </p:nvSpPr>
        <p:spPr bwMode="auto">
          <a:xfrm>
            <a:off x="261215" y="188911"/>
            <a:ext cx="8713788" cy="164352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C00000"/>
                </a:solidFill>
              </a:rPr>
              <a:t>Такой вход </a:t>
            </a:r>
            <a:r>
              <a:rPr lang="en-US" sz="2800" dirty="0" smtClean="0">
                <a:solidFill>
                  <a:srgbClr val="C00000"/>
                </a:solidFill>
              </a:rPr>
              <a:t>Na</a:t>
            </a:r>
            <a:r>
              <a:rPr lang="en-US" sz="2800" baseline="30000" dirty="0" smtClean="0">
                <a:solidFill>
                  <a:srgbClr val="C00000"/>
                </a:solidFill>
              </a:rPr>
              <a:t>+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ведет к сдвигу заряда цитоплазмы вверх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C00000"/>
                </a:solidFill>
              </a:rPr>
              <a:t>и частичной потере МП (отсюда название – «ток утечки </a:t>
            </a:r>
            <a:r>
              <a:rPr lang="en-US" sz="2800" dirty="0" smtClean="0">
                <a:solidFill>
                  <a:srgbClr val="C00000"/>
                </a:solidFill>
              </a:rPr>
              <a:t>Na</a:t>
            </a:r>
            <a:r>
              <a:rPr lang="en-US" sz="2800" baseline="30000" dirty="0" smtClean="0">
                <a:solidFill>
                  <a:srgbClr val="C00000"/>
                </a:solidFill>
              </a:rPr>
              <a:t>+</a:t>
            </a:r>
            <a:r>
              <a:rPr lang="ru-RU" sz="900" baseline="300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»).</a:t>
            </a:r>
            <a:endParaRPr lang="ru-RU" sz="3200" b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92593E-6 C -0.02257 0.00278 -0.04497 0.00579 -0.05573 -0.003 C -0.0665 -0.0118 -0.06181 -0.03009 -0.06476 -0.053 C -0.06771 -0.07592 -0.07431 -0.10624 -0.07396 -0.14073 C -0.07361 -0.17522 -0.06858 -0.23263 -0.0625 -0.26041 C -0.05643 -0.28819 -0.04167 -0.29953 -0.0375 -0.3074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C 0.01007 -0.00833 0.02031 -0.01666 0.03524 -0.02268 C 0.05017 -0.0287 0.07118 -0.03935 0.08975 -0.03634 C 0.10833 -0.03333 0.12743 -0.01898 0.14652 -0.00463 " pathEditMode="relative" ptsTypes="aa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55556E-6 C 0.01562 0.00994 0.03125 0.0199 0.0375 0.04837 C 0.04375 0.07684 0.03941 0.13425 0.0375 0.17129 C 0.03559 0.20832 0.03264 0.24837 0.02604 0.27129 C 0.01944 0.2942 0.00885 0.2986 -0.00226 0.30902 C -0.01337 0.31944 -0.03438 0.32916 -0.04097 0.33332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92593E-6 C -0.00885 0.00694 -0.0177 0.01411 -0.02829 0.01666 C -0.03888 0.01921 -0.05486 0.0199 -0.06354 0.01504 C -0.07222 0.01018 -0.07638 -0.00116 -0.08055 -0.01227 " pathEditMode="relative" ptsTypes="aaaA">
                                      <p:cBhvr>
                                        <p:cTn id="1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7.40741E-7 C 0.00572 0.00069 0.01163 0.00162 0.02395 0.00625 C 0.03628 0.01088 0.07291 0.01759 0.07395 0.02731 C 0.07499 0.03703 0.04305 0.05671 0.03072 0.06527 C 0.0184 0.07384 -0.00278 0.07639 -7.77778E-6 0.07893 C 0.00277 0.08148 0.04097 0.07708 0.04774 0.08032 C 0.05451 0.08356 0.04427 0.09051 0.04097 0.09861 C 0.03767 0.10671 0.0276 0.12129 0.02743 0.12893 C 0.02725 0.13657 0.04045 0.14027 0.03993 0.14398 C 0.0394 0.14768 0.02447 0.14676 0.02395 0.15162 C 0.02343 0.15648 0.03611 0.16736 0.03645 0.17291 C 0.0368 0.17847 0.02604 0.1794 0.02621 0.18495 C 0.02638 0.19051 0.03802 0.20231 0.03749 0.20625 C 0.03697 0.21018 0.02256 0.20347 0.02274 0.20926 C 0.02291 0.21504 0.03003 0.23055 0.03871 0.24097 C 0.04739 0.25139 0.06302 0.25347 0.07499 0.27129 C 0.08697 0.28912 0.11197 0.33009 0.11024 0.34861 C 0.1085 0.36713 0.07951 0.3787 0.06493 0.38194 C 0.05034 0.38518 0.02934 0.3706 0.02274 0.36828 " pathEditMode="relative" ptsTypes="aaaaaaaaaaaaaaaaaaA">
                                      <p:cBhvr>
                                        <p:cTn id="14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65016" y="1787235"/>
            <a:ext cx="7917873" cy="3170099"/>
          </a:xfrm>
          <a:prstGeom prst="rect">
            <a:avLst/>
          </a:prstGeom>
          <a:solidFill>
            <a:srgbClr val="CCFF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Возбудимость  - способность клеток формировать ответную реакцию на действие раздражителя в виде возбуждения.</a:t>
            </a:r>
            <a:endParaRPr lang="ru-RU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 bwMode="auto">
          <a:xfrm>
            <a:off x="0" y="2503714"/>
            <a:ext cx="6825343" cy="43542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3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597A9A-B992-4FA9-B367-F3E2C10918EC}" type="slidenum">
              <a:rPr lang="ru-RU" smtClean="0"/>
              <a:pPr/>
              <a:t>30</a:t>
            </a:fld>
            <a:endParaRPr lang="ru-RU" smtClean="0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0" y="115888"/>
            <a:ext cx="8953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/>
              <a:t>Такой вход </a:t>
            </a:r>
            <a:r>
              <a:rPr lang="en-US" sz="2200"/>
              <a:t>Na</a:t>
            </a:r>
            <a:r>
              <a:rPr lang="en-US" sz="2200" baseline="30000"/>
              <a:t>+</a:t>
            </a:r>
            <a:r>
              <a:rPr lang="en-US" sz="2200"/>
              <a:t> </a:t>
            </a:r>
            <a:r>
              <a:rPr lang="ru-RU" sz="2200"/>
              <a:t>ведет к сдвигу заряда цитоплазмы вверх</a:t>
            </a:r>
          </a:p>
          <a:p>
            <a:pPr>
              <a:lnSpc>
                <a:spcPct val="90000"/>
              </a:lnSpc>
            </a:pPr>
            <a:r>
              <a:rPr lang="ru-RU" sz="2200"/>
              <a:t>и частичной потере ПП (отсюда название – «ток утечки» </a:t>
            </a:r>
            <a:r>
              <a:rPr lang="en-US" sz="2200"/>
              <a:t>Na</a:t>
            </a:r>
            <a:r>
              <a:rPr lang="en-US" sz="2200" baseline="30000"/>
              <a:t>+</a:t>
            </a:r>
            <a:r>
              <a:rPr lang="en-US" sz="2200"/>
              <a:t>)</a:t>
            </a:r>
            <a:r>
              <a:rPr lang="ru-RU" sz="2200"/>
              <a:t>.</a:t>
            </a:r>
            <a:endParaRPr lang="en-US" sz="220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2668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endParaRPr lang="ru-RU"/>
          </a:p>
          <a:p>
            <a:pPr algn="l">
              <a:lnSpc>
                <a:spcPct val="110000"/>
              </a:lnSpc>
            </a:pPr>
            <a:r>
              <a:rPr lang="ru-RU" sz="2200"/>
              <a:t>Диффузия </a:t>
            </a:r>
            <a:r>
              <a:rPr lang="en-US" sz="2200"/>
              <a:t>Na</a:t>
            </a:r>
            <a:r>
              <a:rPr lang="en-US" sz="2200" baseline="30000"/>
              <a:t>+</a:t>
            </a:r>
            <a:r>
              <a:rPr lang="ru-RU" sz="2200"/>
              <a:t> в клетку зависит, прежде всего, от концентра-ции постоянно открытых </a:t>
            </a:r>
            <a:r>
              <a:rPr lang="en-US" sz="2200"/>
              <a:t>Na</a:t>
            </a:r>
            <a:r>
              <a:rPr lang="en-US" sz="2200" baseline="30000"/>
              <a:t>+</a:t>
            </a:r>
            <a:r>
              <a:rPr lang="en-US" sz="2200"/>
              <a:t>-</a:t>
            </a:r>
            <a:r>
              <a:rPr lang="ru-RU" sz="2200"/>
              <a:t>каналов на мембране. </a:t>
            </a:r>
          </a:p>
          <a:p>
            <a:pPr algn="l">
              <a:lnSpc>
                <a:spcPct val="110000"/>
              </a:lnSpc>
            </a:pPr>
            <a:endParaRPr lang="ru-RU" sz="800" b="0"/>
          </a:p>
          <a:p>
            <a:pPr algn="l">
              <a:lnSpc>
                <a:spcPct val="110000"/>
              </a:lnSpc>
            </a:pPr>
            <a:endParaRPr lang="ru-RU" sz="800" b="0"/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0" y="963783"/>
            <a:ext cx="3614057" cy="1006429"/>
          </a:xfrm>
          <a:prstGeom prst="rect">
            <a:avLst/>
          </a:prstGeom>
          <a:solidFill>
            <a:srgbClr val="FFCC99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200" b="0" dirty="0"/>
              <a:t>Эта </a:t>
            </a:r>
            <a:r>
              <a:rPr lang="ru-RU" sz="2200" b="0" dirty="0" smtClean="0"/>
              <a:t>величина </a:t>
            </a:r>
            <a:r>
              <a:rPr lang="ru-RU" sz="2200" b="0" dirty="0"/>
              <a:t>является стабильным свойством конкретного нейрона. </a:t>
            </a:r>
            <a:endParaRPr lang="ru-RU" sz="1200" b="0" i="1" dirty="0"/>
          </a:p>
        </p:txBody>
      </p:sp>
      <p:sp>
        <p:nvSpPr>
          <p:cNvPr id="14352" name="Line 15"/>
          <p:cNvSpPr>
            <a:spLocks noChangeShapeType="1"/>
          </p:cNvSpPr>
          <p:nvPr/>
        </p:nvSpPr>
        <p:spPr bwMode="auto">
          <a:xfrm>
            <a:off x="689171" y="6162449"/>
            <a:ext cx="6062332" cy="0"/>
          </a:xfrm>
          <a:prstGeom prst="line">
            <a:avLst/>
          </a:prstGeom>
          <a:noFill/>
          <a:ln w="88900">
            <a:solidFill>
              <a:srgbClr val="CC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27"/>
          <p:cNvSpPr>
            <a:spLocks noChangeShapeType="1"/>
          </p:cNvSpPr>
          <p:nvPr/>
        </p:nvSpPr>
        <p:spPr bwMode="auto">
          <a:xfrm>
            <a:off x="673955" y="5672472"/>
            <a:ext cx="6025379" cy="0"/>
          </a:xfrm>
          <a:prstGeom prst="line">
            <a:avLst/>
          </a:prstGeom>
          <a:noFill/>
          <a:ln w="889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28"/>
          <p:cNvSpPr>
            <a:spLocks noChangeShapeType="1"/>
          </p:cNvSpPr>
          <p:nvPr/>
        </p:nvSpPr>
        <p:spPr bwMode="auto">
          <a:xfrm>
            <a:off x="689171" y="6598413"/>
            <a:ext cx="6062332" cy="0"/>
          </a:xfrm>
          <a:prstGeom prst="line">
            <a:avLst/>
          </a:prstGeom>
          <a:noFill/>
          <a:ln w="889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Text Box 29"/>
          <p:cNvSpPr txBox="1">
            <a:spLocks noChangeArrowheads="1"/>
          </p:cNvSpPr>
          <p:nvPr/>
        </p:nvSpPr>
        <p:spPr bwMode="auto">
          <a:xfrm>
            <a:off x="721776" y="5288593"/>
            <a:ext cx="19046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2000" b="0" dirty="0" smtClean="0">
                <a:solidFill>
                  <a:srgbClr val="FF0066"/>
                </a:solidFill>
              </a:rPr>
              <a:t>МП </a:t>
            </a:r>
            <a:r>
              <a:rPr lang="ru-RU" sz="2000" b="0" dirty="0">
                <a:solidFill>
                  <a:srgbClr val="FF0066"/>
                </a:solidFill>
              </a:rPr>
              <a:t>нейрона</a:t>
            </a:r>
            <a:r>
              <a:rPr lang="ru-RU" sz="2000" dirty="0">
                <a:solidFill>
                  <a:srgbClr val="FF0066"/>
                </a:solidFill>
              </a:rPr>
              <a:t> А</a:t>
            </a:r>
          </a:p>
        </p:txBody>
      </p:sp>
      <p:sp>
        <p:nvSpPr>
          <p:cNvPr id="14357" name="Text Box 30"/>
          <p:cNvSpPr txBox="1">
            <a:spLocks noChangeArrowheads="1"/>
          </p:cNvSpPr>
          <p:nvPr/>
        </p:nvSpPr>
        <p:spPr bwMode="auto">
          <a:xfrm>
            <a:off x="858716" y="5766996"/>
            <a:ext cx="19030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2000" b="0" dirty="0" smtClean="0">
                <a:solidFill>
                  <a:srgbClr val="CC00FF"/>
                </a:solidFill>
              </a:rPr>
              <a:t>МП </a:t>
            </a:r>
            <a:r>
              <a:rPr lang="ru-RU" sz="2000" b="0" dirty="0">
                <a:solidFill>
                  <a:srgbClr val="CC00FF"/>
                </a:solidFill>
              </a:rPr>
              <a:t>нейрона</a:t>
            </a:r>
            <a:r>
              <a:rPr lang="ru-RU" sz="2000" dirty="0">
                <a:solidFill>
                  <a:srgbClr val="CC00FF"/>
                </a:solidFill>
              </a:rPr>
              <a:t> Б</a:t>
            </a:r>
          </a:p>
        </p:txBody>
      </p:sp>
      <p:sp>
        <p:nvSpPr>
          <p:cNvPr id="14358" name="Text Box 31"/>
          <p:cNvSpPr txBox="1">
            <a:spLocks noChangeArrowheads="1"/>
          </p:cNvSpPr>
          <p:nvPr/>
        </p:nvSpPr>
        <p:spPr bwMode="auto">
          <a:xfrm>
            <a:off x="1010872" y="6214533"/>
            <a:ext cx="19046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2000" b="0" dirty="0" smtClean="0">
                <a:solidFill>
                  <a:srgbClr val="0000FF"/>
                </a:solidFill>
              </a:rPr>
              <a:t>МП </a:t>
            </a:r>
            <a:r>
              <a:rPr lang="ru-RU" sz="2000" b="0" dirty="0">
                <a:solidFill>
                  <a:srgbClr val="0000FF"/>
                </a:solidFill>
              </a:rPr>
              <a:t>нейрона </a:t>
            </a:r>
            <a:r>
              <a:rPr lang="ru-RU" sz="2000" dirty="0">
                <a:solidFill>
                  <a:srgbClr val="0000FF"/>
                </a:solidFill>
              </a:rPr>
              <a:t>В</a:t>
            </a:r>
          </a:p>
        </p:txBody>
      </p:sp>
      <p:sp>
        <p:nvSpPr>
          <p:cNvPr id="23" name="Двойная стрелка вверх/вниз 22"/>
          <p:cNvSpPr/>
          <p:nvPr/>
        </p:nvSpPr>
        <p:spPr bwMode="auto">
          <a:xfrm>
            <a:off x="3276600" y="5192489"/>
            <a:ext cx="206828" cy="489857"/>
          </a:xfrm>
          <a:prstGeom prst="upDownArrow">
            <a:avLst/>
          </a:prstGeom>
          <a:solidFill>
            <a:srgbClr val="FF0066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Двойная стрелка вверх/вниз 23"/>
          <p:cNvSpPr/>
          <p:nvPr/>
        </p:nvSpPr>
        <p:spPr bwMode="auto">
          <a:xfrm>
            <a:off x="4626432" y="5192489"/>
            <a:ext cx="206828" cy="979715"/>
          </a:xfrm>
          <a:prstGeom prst="upDownArrow">
            <a:avLst/>
          </a:prstGeom>
          <a:solidFill>
            <a:srgbClr val="CC00CC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Двойная стрелка вверх/вниз 24"/>
          <p:cNvSpPr/>
          <p:nvPr/>
        </p:nvSpPr>
        <p:spPr bwMode="auto">
          <a:xfrm>
            <a:off x="6041633" y="5181604"/>
            <a:ext cx="195946" cy="1426029"/>
          </a:xfrm>
          <a:prstGeom prst="upDownArrow">
            <a:avLst/>
          </a:prstGeom>
          <a:solidFill>
            <a:srgbClr val="0000FF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23448" y="4354283"/>
            <a:ext cx="1611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66"/>
                </a:solidFill>
              </a:rPr>
              <a:t>Пороговый  потенциал </a:t>
            </a:r>
          </a:p>
          <a:p>
            <a:r>
              <a:rPr lang="ru-RU" sz="1600" dirty="0" smtClean="0">
                <a:solidFill>
                  <a:srgbClr val="FF0066"/>
                </a:solidFill>
              </a:rPr>
              <a:t>10 мВ</a:t>
            </a:r>
            <a:endParaRPr lang="ru-RU" sz="1600" dirty="0">
              <a:solidFill>
                <a:srgbClr val="FF006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84162" y="4343398"/>
            <a:ext cx="1611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C00CC"/>
                </a:solidFill>
              </a:rPr>
              <a:t>Пороговый  потенциал </a:t>
            </a:r>
          </a:p>
          <a:p>
            <a:r>
              <a:rPr lang="ru-RU" sz="1600" dirty="0" smtClean="0">
                <a:solidFill>
                  <a:srgbClr val="CC00CC"/>
                </a:solidFill>
              </a:rPr>
              <a:t>20 мВ</a:t>
            </a:r>
            <a:endParaRPr lang="ru-RU" sz="1600" dirty="0">
              <a:solidFill>
                <a:srgbClr val="CC00C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55768" y="4365173"/>
            <a:ext cx="1611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66"/>
                </a:solidFill>
              </a:rPr>
              <a:t>Пороговый  потенциал </a:t>
            </a:r>
          </a:p>
          <a:p>
            <a:r>
              <a:rPr lang="ru-RU" sz="1600" dirty="0" smtClean="0">
                <a:solidFill>
                  <a:srgbClr val="000066"/>
                </a:solidFill>
              </a:rPr>
              <a:t>30 мВ</a:t>
            </a:r>
            <a:endParaRPr lang="ru-RU" sz="1600" dirty="0">
              <a:solidFill>
                <a:srgbClr val="000066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8816" y="2531992"/>
            <a:ext cx="6723124" cy="4126221"/>
            <a:chOff x="8816" y="2531992"/>
            <a:chExt cx="6723124" cy="4126221"/>
          </a:xfrm>
        </p:grpSpPr>
        <p:sp>
          <p:nvSpPr>
            <p:cNvPr id="14346" name="Line 9"/>
            <p:cNvSpPr>
              <a:spLocks noChangeShapeType="1"/>
            </p:cNvSpPr>
            <p:nvPr/>
          </p:nvSpPr>
          <p:spPr bwMode="auto">
            <a:xfrm flipV="1">
              <a:off x="610919" y="3112634"/>
              <a:ext cx="60623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7" name="Text Box 10"/>
            <p:cNvSpPr txBox="1">
              <a:spLocks noChangeArrowheads="1"/>
            </p:cNvSpPr>
            <p:nvPr/>
          </p:nvSpPr>
          <p:spPr bwMode="auto">
            <a:xfrm>
              <a:off x="5246826" y="3160171"/>
              <a:ext cx="1306368" cy="437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ru-RU" sz="1600" dirty="0"/>
                <a:t>время, мин</a:t>
              </a:r>
            </a:p>
          </p:txBody>
        </p:sp>
        <p:sp>
          <p:nvSpPr>
            <p:cNvPr id="14348" name="Line 11"/>
            <p:cNvSpPr>
              <a:spLocks noChangeShapeType="1"/>
            </p:cNvSpPr>
            <p:nvPr/>
          </p:nvSpPr>
          <p:spPr bwMode="auto">
            <a:xfrm flipH="1" flipV="1">
              <a:off x="673955" y="2634231"/>
              <a:ext cx="0" cy="40239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9" name="Line 12"/>
            <p:cNvSpPr>
              <a:spLocks noChangeShapeType="1"/>
            </p:cNvSpPr>
            <p:nvPr/>
          </p:nvSpPr>
          <p:spPr bwMode="auto">
            <a:xfrm flipV="1">
              <a:off x="669608" y="5184425"/>
              <a:ext cx="606233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0" name="Text Box 13"/>
            <p:cNvSpPr txBox="1">
              <a:spLocks noChangeArrowheads="1"/>
            </p:cNvSpPr>
            <p:nvPr/>
          </p:nvSpPr>
          <p:spPr bwMode="auto">
            <a:xfrm>
              <a:off x="630482" y="2531992"/>
              <a:ext cx="2251909" cy="823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ru-RU" sz="1600" dirty="0"/>
                <a:t>показания </a:t>
              </a:r>
            </a:p>
            <a:p>
              <a:pPr algn="l">
                <a:lnSpc>
                  <a:spcPct val="80000"/>
                </a:lnSpc>
              </a:pPr>
              <a:r>
                <a:rPr lang="ru-RU" sz="1600" dirty="0" smtClean="0"/>
                <a:t>вольтметра</a:t>
              </a:r>
              <a:r>
                <a:rPr lang="ru-RU" sz="1600" dirty="0"/>
                <a:t>, мВ</a:t>
              </a:r>
            </a:p>
          </p:txBody>
        </p:sp>
        <p:sp>
          <p:nvSpPr>
            <p:cNvPr id="14351" name="Text Box 14"/>
            <p:cNvSpPr txBox="1">
              <a:spLocks noChangeArrowheads="1"/>
            </p:cNvSpPr>
            <p:nvPr/>
          </p:nvSpPr>
          <p:spPr bwMode="auto">
            <a:xfrm>
              <a:off x="82720" y="2962168"/>
              <a:ext cx="426037" cy="378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ru-RU" sz="1800"/>
                <a:t>0</a:t>
              </a:r>
            </a:p>
          </p:txBody>
        </p:sp>
        <p:sp>
          <p:nvSpPr>
            <p:cNvPr id="14353" name="Text Box 25"/>
            <p:cNvSpPr txBox="1">
              <a:spLocks noChangeArrowheads="1"/>
            </p:cNvSpPr>
            <p:nvPr/>
          </p:nvSpPr>
          <p:spPr bwMode="auto">
            <a:xfrm>
              <a:off x="8816" y="5072540"/>
              <a:ext cx="691223" cy="1545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80000"/>
                </a:lnSpc>
                <a:buFontTx/>
                <a:buChar char="-"/>
              </a:pPr>
              <a:r>
                <a:rPr lang="ru-RU" sz="2000" dirty="0" smtClean="0"/>
                <a:t>50</a:t>
              </a:r>
            </a:p>
            <a:p>
              <a:pPr algn="l">
                <a:lnSpc>
                  <a:spcPct val="80000"/>
                </a:lnSpc>
              </a:pPr>
              <a:endParaRPr lang="ru-RU" dirty="0" smtClean="0"/>
            </a:p>
            <a:p>
              <a:pPr algn="l">
                <a:lnSpc>
                  <a:spcPct val="80000"/>
                </a:lnSpc>
                <a:buFontTx/>
                <a:buChar char="-"/>
              </a:pPr>
              <a:r>
                <a:rPr lang="ru-RU" sz="2000" dirty="0" smtClean="0"/>
                <a:t>60</a:t>
              </a:r>
              <a:endParaRPr lang="ru-RU" sz="2000" dirty="0"/>
            </a:p>
            <a:p>
              <a:pPr algn="l">
                <a:lnSpc>
                  <a:spcPct val="80000"/>
                </a:lnSpc>
              </a:pPr>
              <a:endParaRPr lang="ru-RU" sz="1400" dirty="0"/>
            </a:p>
            <a:p>
              <a:pPr algn="l">
                <a:lnSpc>
                  <a:spcPct val="80000"/>
                </a:lnSpc>
              </a:pPr>
              <a:r>
                <a:rPr lang="ru-RU" sz="2000" dirty="0"/>
                <a:t>-70</a:t>
              </a:r>
            </a:p>
            <a:p>
              <a:pPr algn="l">
                <a:lnSpc>
                  <a:spcPct val="80000"/>
                </a:lnSpc>
              </a:pPr>
              <a:endParaRPr lang="ru-RU" sz="1400" dirty="0"/>
            </a:p>
            <a:p>
              <a:pPr algn="l">
                <a:lnSpc>
                  <a:spcPct val="80000"/>
                </a:lnSpc>
              </a:pPr>
              <a:r>
                <a:rPr lang="ru-RU" sz="2000" dirty="0"/>
                <a:t>-80</a:t>
              </a:r>
            </a:p>
          </p:txBody>
        </p:sp>
      </p:grp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3254830" y="0"/>
            <a:ext cx="5704114" cy="275152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400" b="0" dirty="0" smtClean="0">
                <a:solidFill>
                  <a:schemeClr val="bg1"/>
                </a:solidFill>
              </a:rPr>
              <a:t>Нейрон А </a:t>
            </a:r>
            <a:r>
              <a:rPr lang="ru-RU" sz="2400" b="0" dirty="0">
                <a:solidFill>
                  <a:schemeClr val="bg1"/>
                </a:solidFill>
              </a:rPr>
              <a:t>с большим числом </a:t>
            </a:r>
            <a:r>
              <a:rPr lang="en-US" sz="2400" b="0" dirty="0">
                <a:solidFill>
                  <a:schemeClr val="bg1"/>
                </a:solidFill>
              </a:rPr>
              <a:t>Na</a:t>
            </a:r>
            <a:r>
              <a:rPr lang="en-US" sz="2400" baseline="30000" dirty="0">
                <a:solidFill>
                  <a:schemeClr val="bg1"/>
                </a:solidFill>
              </a:rPr>
              <a:t>+</a:t>
            </a:r>
            <a:r>
              <a:rPr lang="en-US" sz="2400" b="0" dirty="0">
                <a:solidFill>
                  <a:schemeClr val="bg1"/>
                </a:solidFill>
              </a:rPr>
              <a:t>-</a:t>
            </a:r>
            <a:r>
              <a:rPr lang="ru-RU" sz="2400" b="0" dirty="0" smtClean="0">
                <a:solidFill>
                  <a:schemeClr val="bg1"/>
                </a:solidFill>
              </a:rPr>
              <a:t>каналов имеет высокую возбудимость</a:t>
            </a:r>
            <a:endParaRPr lang="ru-RU" sz="2400" b="0" dirty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endParaRPr lang="ru-RU" sz="2400" b="0" dirty="0" smtClean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sz="2400" b="0" dirty="0" smtClean="0">
                <a:solidFill>
                  <a:schemeClr val="bg1"/>
                </a:solidFill>
              </a:rPr>
              <a:t>Нейрон Б со </a:t>
            </a:r>
            <a:r>
              <a:rPr lang="ru-RU" sz="2400" b="0" dirty="0">
                <a:solidFill>
                  <a:schemeClr val="bg1"/>
                </a:solidFill>
              </a:rPr>
              <a:t>средним числом </a:t>
            </a:r>
            <a:r>
              <a:rPr lang="en-US" sz="2400" b="0" dirty="0">
                <a:solidFill>
                  <a:schemeClr val="bg1"/>
                </a:solidFill>
              </a:rPr>
              <a:t>Na</a:t>
            </a:r>
            <a:r>
              <a:rPr lang="en-US" sz="2400" baseline="30000" dirty="0">
                <a:solidFill>
                  <a:schemeClr val="bg1"/>
                </a:solidFill>
              </a:rPr>
              <a:t>+</a:t>
            </a:r>
            <a:r>
              <a:rPr lang="en-US" sz="2400" b="0" dirty="0">
                <a:solidFill>
                  <a:schemeClr val="bg1"/>
                </a:solidFill>
              </a:rPr>
              <a:t>-</a:t>
            </a:r>
            <a:r>
              <a:rPr lang="ru-RU" sz="2400" b="0" dirty="0" smtClean="0">
                <a:solidFill>
                  <a:schemeClr val="bg1"/>
                </a:solidFill>
              </a:rPr>
              <a:t>каналов имеет среднюю возбудимость</a:t>
            </a:r>
          </a:p>
          <a:p>
            <a:pPr algn="l">
              <a:lnSpc>
                <a:spcPct val="90000"/>
              </a:lnSpc>
            </a:pPr>
            <a:endParaRPr lang="ru-RU" sz="2400" b="0" dirty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sz="2400" b="0" dirty="0" smtClean="0">
                <a:solidFill>
                  <a:schemeClr val="bg1"/>
                </a:solidFill>
              </a:rPr>
              <a:t>Нейрон В с </a:t>
            </a:r>
            <a:r>
              <a:rPr lang="ru-RU" sz="2400" b="0" dirty="0">
                <a:solidFill>
                  <a:schemeClr val="bg1"/>
                </a:solidFill>
              </a:rPr>
              <a:t>малым числом </a:t>
            </a:r>
            <a:r>
              <a:rPr lang="en-US" sz="2400" b="0" dirty="0">
                <a:solidFill>
                  <a:schemeClr val="bg1"/>
                </a:solidFill>
              </a:rPr>
              <a:t>Na</a:t>
            </a:r>
            <a:r>
              <a:rPr lang="en-US" sz="2400" baseline="30000" dirty="0">
                <a:solidFill>
                  <a:schemeClr val="bg1"/>
                </a:solidFill>
              </a:rPr>
              <a:t>+</a:t>
            </a:r>
            <a:r>
              <a:rPr lang="en-US" sz="2400" b="0" dirty="0">
                <a:solidFill>
                  <a:schemeClr val="bg1"/>
                </a:solidFill>
              </a:rPr>
              <a:t>-</a:t>
            </a:r>
            <a:r>
              <a:rPr lang="ru-RU" sz="2400" b="0" dirty="0" smtClean="0">
                <a:solidFill>
                  <a:schemeClr val="bg1"/>
                </a:solidFill>
              </a:rPr>
              <a:t>каналов имеет низкую возбудимость</a:t>
            </a:r>
            <a:endParaRPr lang="en-US" sz="24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6261" grpId="0" animBg="1" autoUpdateAnimBg="0"/>
      <p:bldP spid="14352" grpId="0" animBg="1"/>
      <p:bldP spid="14354" grpId="0" animBg="1"/>
      <p:bldP spid="14355" grpId="0" animBg="1"/>
      <p:bldP spid="14356" grpId="0"/>
      <p:bldP spid="14357" grpId="0"/>
      <p:bldP spid="14358" grpId="0"/>
      <p:bldP spid="23" grpId="0" animBg="1"/>
      <p:bldP spid="24" grpId="0" animBg="1"/>
      <p:bldP spid="25" grpId="0" animBg="1"/>
      <p:bldP spid="27" grpId="0"/>
      <p:bldP spid="28" grpId="0"/>
      <p:bldP spid="29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96292" y="2493819"/>
            <a:ext cx="6276109" cy="1323439"/>
          </a:xfrm>
          <a:prstGeom prst="rect">
            <a:avLst/>
          </a:prstGeom>
          <a:solidFill>
            <a:srgbClr val="CCFF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Насосный </a:t>
            </a:r>
            <a:r>
              <a:rPr lang="ru-RU" sz="4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  <a:r>
              <a:rPr lang="ru-RU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еханизм формирования МП.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5202381" y="3789229"/>
            <a:ext cx="3744192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353291" y="3813474"/>
            <a:ext cx="3699163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43177" y="1249940"/>
            <a:ext cx="8713787" cy="4247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0" dirty="0" err="1" smtClean="0">
                <a:solidFill>
                  <a:schemeClr val="tx1"/>
                </a:solidFill>
              </a:rPr>
              <a:t>Электрогенность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Na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en-US" sz="2400" dirty="0">
                <a:solidFill>
                  <a:schemeClr val="tx1"/>
                </a:solidFill>
              </a:rPr>
              <a:t>-K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ru-RU" sz="2400" dirty="0">
                <a:solidFill>
                  <a:schemeClr val="tx1"/>
                </a:solidFill>
              </a:rPr>
              <a:t>-</a:t>
            </a:r>
            <a:r>
              <a:rPr lang="ru-RU" sz="2400" dirty="0" err="1">
                <a:solidFill>
                  <a:schemeClr val="tx1"/>
                </a:solidFill>
              </a:rPr>
              <a:t>АТФазы</a:t>
            </a:r>
            <a:r>
              <a:rPr lang="ru-RU" sz="2400" b="0" dirty="0">
                <a:solidFill>
                  <a:schemeClr val="tx1"/>
                </a:solidFill>
              </a:rPr>
              <a:t> (</a:t>
            </a:r>
            <a:r>
              <a:rPr lang="en-US" sz="2400" b="0" dirty="0">
                <a:solidFill>
                  <a:schemeClr val="tx1"/>
                </a:solidFill>
              </a:rPr>
              <a:t>Na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en-US" sz="2400" b="0" dirty="0">
                <a:solidFill>
                  <a:schemeClr val="tx1"/>
                </a:solidFill>
              </a:rPr>
              <a:t>-</a:t>
            </a:r>
            <a:r>
              <a:rPr lang="ru-RU" sz="2400" b="0" dirty="0">
                <a:solidFill>
                  <a:schemeClr val="tx1"/>
                </a:solidFill>
              </a:rPr>
              <a:t>К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ru-RU" sz="2400" b="0" dirty="0">
                <a:solidFill>
                  <a:schemeClr val="tx1"/>
                </a:solidFill>
              </a:rPr>
              <a:t>-насоса).</a:t>
            </a:r>
          </a:p>
        </p:txBody>
      </p:sp>
      <p:sp>
        <p:nvSpPr>
          <p:cNvPr id="7173" name="Freeform 6"/>
          <p:cNvSpPr>
            <a:spLocks/>
          </p:cNvSpPr>
          <p:nvPr/>
        </p:nvSpPr>
        <p:spPr bwMode="auto">
          <a:xfrm rot="20142110">
            <a:off x="3923219" y="3365871"/>
            <a:ext cx="604837" cy="1143000"/>
          </a:xfrm>
          <a:custGeom>
            <a:avLst/>
            <a:gdLst>
              <a:gd name="T0" fmla="*/ 267993 w 571"/>
              <a:gd name="T1" fmla="*/ 54209 h 991"/>
              <a:gd name="T2" fmla="*/ 118637 w 571"/>
              <a:gd name="T3" fmla="*/ 158013 h 991"/>
              <a:gd name="T4" fmla="*/ 70970 w 571"/>
              <a:gd name="T5" fmla="*/ 227216 h 991"/>
              <a:gd name="T6" fmla="*/ 29659 w 571"/>
              <a:gd name="T7" fmla="*/ 327560 h 991"/>
              <a:gd name="T8" fmla="*/ 20126 w 571"/>
              <a:gd name="T9" fmla="*/ 362162 h 991"/>
              <a:gd name="T10" fmla="*/ 16948 w 571"/>
              <a:gd name="T11" fmla="*/ 372542 h 991"/>
              <a:gd name="T12" fmla="*/ 7415 w 571"/>
              <a:gd name="T13" fmla="*/ 507487 h 991"/>
              <a:gd name="T14" fmla="*/ 26482 w 571"/>
              <a:gd name="T15" fmla="*/ 784299 h 991"/>
              <a:gd name="T16" fmla="*/ 83682 w 571"/>
              <a:gd name="T17" fmla="*/ 940005 h 991"/>
              <a:gd name="T18" fmla="*/ 118637 w 571"/>
              <a:gd name="T19" fmla="*/ 1016128 h 991"/>
              <a:gd name="T20" fmla="*/ 188548 w 571"/>
              <a:gd name="T21" fmla="*/ 1085331 h 991"/>
              <a:gd name="T22" fmla="*/ 341082 w 571"/>
              <a:gd name="T23" fmla="*/ 1140693 h 991"/>
              <a:gd name="T24" fmla="*/ 471371 w 571"/>
              <a:gd name="T25" fmla="*/ 1133773 h 991"/>
              <a:gd name="T26" fmla="*/ 522216 w 571"/>
              <a:gd name="T27" fmla="*/ 1113012 h 991"/>
              <a:gd name="T28" fmla="*/ 579416 w 571"/>
              <a:gd name="T29" fmla="*/ 1054190 h 991"/>
              <a:gd name="T30" fmla="*/ 592127 w 571"/>
              <a:gd name="T31" fmla="*/ 1002288 h 991"/>
              <a:gd name="T32" fmla="*/ 576238 w 571"/>
              <a:gd name="T33" fmla="*/ 829281 h 991"/>
              <a:gd name="T34" fmla="*/ 538104 w 571"/>
              <a:gd name="T35" fmla="*/ 753158 h 991"/>
              <a:gd name="T36" fmla="*/ 499971 w 571"/>
              <a:gd name="T37" fmla="*/ 604371 h 991"/>
              <a:gd name="T38" fmla="*/ 522216 w 571"/>
              <a:gd name="T39" fmla="*/ 417524 h 991"/>
              <a:gd name="T40" fmla="*/ 598482 w 571"/>
              <a:gd name="T41" fmla="*/ 268738 h 991"/>
              <a:gd name="T42" fmla="*/ 566705 w 571"/>
              <a:gd name="T43" fmla="*/ 78430 h 991"/>
              <a:gd name="T44" fmla="*/ 404638 w 571"/>
              <a:gd name="T45" fmla="*/ 9227 h 991"/>
              <a:gd name="T46" fmla="*/ 331549 w 571"/>
              <a:gd name="T47" fmla="*/ 12687 h 991"/>
              <a:gd name="T48" fmla="*/ 315660 w 571"/>
              <a:gd name="T49" fmla="*/ 19607 h 991"/>
              <a:gd name="T50" fmla="*/ 306126 w 571"/>
              <a:gd name="T51" fmla="*/ 26528 h 991"/>
              <a:gd name="T52" fmla="*/ 287060 w 571"/>
              <a:gd name="T53" fmla="*/ 33448 h 991"/>
              <a:gd name="T54" fmla="*/ 267993 w 571"/>
              <a:gd name="T55" fmla="*/ 54209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4" name="Freeform 5"/>
          <p:cNvSpPr>
            <a:spLocks/>
          </p:cNvSpPr>
          <p:nvPr/>
        </p:nvSpPr>
        <p:spPr bwMode="auto">
          <a:xfrm rot="11757925">
            <a:off x="4797136" y="3311247"/>
            <a:ext cx="604838" cy="1143000"/>
          </a:xfrm>
          <a:custGeom>
            <a:avLst/>
            <a:gdLst>
              <a:gd name="T0" fmla="*/ 267993 w 571"/>
              <a:gd name="T1" fmla="*/ 54209 h 991"/>
              <a:gd name="T2" fmla="*/ 118637 w 571"/>
              <a:gd name="T3" fmla="*/ 158013 h 991"/>
              <a:gd name="T4" fmla="*/ 70970 w 571"/>
              <a:gd name="T5" fmla="*/ 227216 h 991"/>
              <a:gd name="T6" fmla="*/ 29659 w 571"/>
              <a:gd name="T7" fmla="*/ 327560 h 991"/>
              <a:gd name="T8" fmla="*/ 20126 w 571"/>
              <a:gd name="T9" fmla="*/ 362162 h 991"/>
              <a:gd name="T10" fmla="*/ 16948 w 571"/>
              <a:gd name="T11" fmla="*/ 372542 h 991"/>
              <a:gd name="T12" fmla="*/ 7415 w 571"/>
              <a:gd name="T13" fmla="*/ 507487 h 991"/>
              <a:gd name="T14" fmla="*/ 26482 w 571"/>
              <a:gd name="T15" fmla="*/ 784299 h 991"/>
              <a:gd name="T16" fmla="*/ 83682 w 571"/>
              <a:gd name="T17" fmla="*/ 940005 h 991"/>
              <a:gd name="T18" fmla="*/ 118637 w 571"/>
              <a:gd name="T19" fmla="*/ 1016128 h 991"/>
              <a:gd name="T20" fmla="*/ 188548 w 571"/>
              <a:gd name="T21" fmla="*/ 1085331 h 991"/>
              <a:gd name="T22" fmla="*/ 341082 w 571"/>
              <a:gd name="T23" fmla="*/ 1140693 h 991"/>
              <a:gd name="T24" fmla="*/ 471371 w 571"/>
              <a:gd name="T25" fmla="*/ 1133773 h 991"/>
              <a:gd name="T26" fmla="*/ 522216 w 571"/>
              <a:gd name="T27" fmla="*/ 1113012 h 991"/>
              <a:gd name="T28" fmla="*/ 579416 w 571"/>
              <a:gd name="T29" fmla="*/ 1054190 h 991"/>
              <a:gd name="T30" fmla="*/ 592127 w 571"/>
              <a:gd name="T31" fmla="*/ 1002288 h 991"/>
              <a:gd name="T32" fmla="*/ 576238 w 571"/>
              <a:gd name="T33" fmla="*/ 829281 h 991"/>
              <a:gd name="T34" fmla="*/ 538104 w 571"/>
              <a:gd name="T35" fmla="*/ 753158 h 991"/>
              <a:gd name="T36" fmla="*/ 499971 w 571"/>
              <a:gd name="T37" fmla="*/ 604371 h 991"/>
              <a:gd name="T38" fmla="*/ 522216 w 571"/>
              <a:gd name="T39" fmla="*/ 417524 h 991"/>
              <a:gd name="T40" fmla="*/ 598482 w 571"/>
              <a:gd name="T41" fmla="*/ 268738 h 991"/>
              <a:gd name="T42" fmla="*/ 566705 w 571"/>
              <a:gd name="T43" fmla="*/ 78430 h 991"/>
              <a:gd name="T44" fmla="*/ 404638 w 571"/>
              <a:gd name="T45" fmla="*/ 9227 h 991"/>
              <a:gd name="T46" fmla="*/ 331549 w 571"/>
              <a:gd name="T47" fmla="*/ 12687 h 991"/>
              <a:gd name="T48" fmla="*/ 315660 w 571"/>
              <a:gd name="T49" fmla="*/ 19607 h 991"/>
              <a:gd name="T50" fmla="*/ 306126 w 571"/>
              <a:gd name="T51" fmla="*/ 26528 h 991"/>
              <a:gd name="T52" fmla="*/ 287060 w 571"/>
              <a:gd name="T53" fmla="*/ 33448 h 991"/>
              <a:gd name="T54" fmla="*/ 267993 w 571"/>
              <a:gd name="T55" fmla="*/ 54209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7" name="Text Box 15"/>
          <p:cNvSpPr txBox="1">
            <a:spLocks noChangeArrowheads="1"/>
          </p:cNvSpPr>
          <p:nvPr/>
        </p:nvSpPr>
        <p:spPr bwMode="auto">
          <a:xfrm>
            <a:off x="6951664" y="4171531"/>
            <a:ext cx="1995487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внутриклеточная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813465" y="2656621"/>
            <a:ext cx="465138" cy="457200"/>
            <a:chOff x="3648" y="1920"/>
            <a:chExt cx="293" cy="288"/>
          </a:xfrm>
        </p:grpSpPr>
        <p:sp>
          <p:nvSpPr>
            <p:cNvPr id="719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cxnSp>
        <p:nvCxnSpPr>
          <p:cNvPr id="7196" name="AutoShape 31"/>
          <p:cNvCxnSpPr>
            <a:cxnSpLocks noChangeShapeType="1"/>
          </p:cNvCxnSpPr>
          <p:nvPr/>
        </p:nvCxnSpPr>
        <p:spPr bwMode="auto">
          <a:xfrm>
            <a:off x="4270665" y="2885221"/>
            <a:ext cx="66820" cy="1824615"/>
          </a:xfrm>
          <a:prstGeom prst="curvedConnector3">
            <a:avLst>
              <a:gd name="adj1" fmla="val 442113"/>
            </a:avLst>
          </a:prstGeom>
          <a:noFill/>
          <a:ln w="57150">
            <a:solidFill>
              <a:srgbClr val="D60093"/>
            </a:solidFill>
            <a:prstDash val="dash"/>
            <a:round/>
            <a:headEnd/>
            <a:tailEnd type="stealth" w="med" len="med"/>
          </a:ln>
        </p:spPr>
      </p:cxn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5399812" y="4911451"/>
            <a:ext cx="533400" cy="457200"/>
            <a:chOff x="3552" y="1824"/>
            <a:chExt cx="336" cy="288"/>
          </a:xfrm>
        </p:grpSpPr>
        <p:sp>
          <p:nvSpPr>
            <p:cNvPr id="7187" name="Oval 33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8" name="Text Box 34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/>
                <a:t>Na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5063839" y="2566569"/>
            <a:ext cx="533400" cy="457200"/>
            <a:chOff x="3552" y="1824"/>
            <a:chExt cx="336" cy="288"/>
          </a:xfrm>
        </p:grpSpPr>
        <p:sp>
          <p:nvSpPr>
            <p:cNvPr id="7185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6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359642" y="3241975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3872347" y="4492348"/>
            <a:ext cx="465138" cy="457200"/>
            <a:chOff x="3648" y="1920"/>
            <a:chExt cx="293" cy="288"/>
          </a:xfrm>
        </p:grpSpPr>
        <p:sp>
          <p:nvSpPr>
            <p:cNvPr id="62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cxnSp>
        <p:nvCxnSpPr>
          <p:cNvPr id="64" name="AutoShape 31"/>
          <p:cNvCxnSpPr>
            <a:cxnSpLocks noChangeShapeType="1"/>
          </p:cNvCxnSpPr>
          <p:nvPr/>
        </p:nvCxnSpPr>
        <p:spPr bwMode="auto">
          <a:xfrm rot="10800000">
            <a:off x="5073365" y="2811044"/>
            <a:ext cx="335973" cy="2344882"/>
          </a:xfrm>
          <a:prstGeom prst="curvedConnector3">
            <a:avLst>
              <a:gd name="adj1" fmla="val 168041"/>
            </a:avLst>
          </a:prstGeom>
          <a:noFill/>
          <a:ln w="57150">
            <a:solidFill>
              <a:srgbClr val="D60093"/>
            </a:solidFill>
            <a:prstDash val="dash"/>
            <a:round/>
            <a:headEnd/>
            <a:tailEnd type="stealth" w="med" len="med"/>
          </a:ln>
        </p:spPr>
      </p:cxnSp>
      <p:grpSp>
        <p:nvGrpSpPr>
          <p:cNvPr id="43" name="Group 59"/>
          <p:cNvGrpSpPr>
            <a:grpSpLocks/>
          </p:cNvGrpSpPr>
          <p:nvPr/>
        </p:nvGrpSpPr>
        <p:grpSpPr bwMode="auto">
          <a:xfrm>
            <a:off x="5216239" y="2718969"/>
            <a:ext cx="533400" cy="457200"/>
            <a:chOff x="3552" y="1824"/>
            <a:chExt cx="336" cy="288"/>
          </a:xfrm>
        </p:grpSpPr>
        <p:sp>
          <p:nvSpPr>
            <p:cNvPr id="44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46" name="Group 59"/>
          <p:cNvGrpSpPr>
            <a:grpSpLocks/>
          </p:cNvGrpSpPr>
          <p:nvPr/>
        </p:nvGrpSpPr>
        <p:grpSpPr bwMode="auto">
          <a:xfrm>
            <a:off x="5368639" y="2871369"/>
            <a:ext cx="533400" cy="457200"/>
            <a:chOff x="3552" y="1824"/>
            <a:chExt cx="336" cy="288"/>
          </a:xfrm>
        </p:grpSpPr>
        <p:sp>
          <p:nvSpPr>
            <p:cNvPr id="47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49" name="Group 58"/>
          <p:cNvGrpSpPr>
            <a:grpSpLocks/>
          </p:cNvGrpSpPr>
          <p:nvPr/>
        </p:nvGrpSpPr>
        <p:grpSpPr bwMode="auto">
          <a:xfrm>
            <a:off x="5552212" y="5063851"/>
            <a:ext cx="533400" cy="457200"/>
            <a:chOff x="3552" y="1824"/>
            <a:chExt cx="336" cy="288"/>
          </a:xfrm>
        </p:grpSpPr>
        <p:sp>
          <p:nvSpPr>
            <p:cNvPr id="50" name="Oval 33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Text Box 34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/>
                <a:t>Na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52" name="Group 58"/>
          <p:cNvGrpSpPr>
            <a:grpSpLocks/>
          </p:cNvGrpSpPr>
          <p:nvPr/>
        </p:nvGrpSpPr>
        <p:grpSpPr bwMode="auto">
          <a:xfrm>
            <a:off x="5704612" y="5216251"/>
            <a:ext cx="533400" cy="457200"/>
            <a:chOff x="3552" y="1824"/>
            <a:chExt cx="336" cy="288"/>
          </a:xfrm>
        </p:grpSpPr>
        <p:sp>
          <p:nvSpPr>
            <p:cNvPr id="58" name="Oval 33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Text Box 34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/>
                <a:t>Na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65" name="Group 27"/>
          <p:cNvGrpSpPr>
            <a:grpSpLocks/>
          </p:cNvGrpSpPr>
          <p:nvPr/>
        </p:nvGrpSpPr>
        <p:grpSpPr bwMode="auto">
          <a:xfrm>
            <a:off x="3965865" y="2809021"/>
            <a:ext cx="465138" cy="457200"/>
            <a:chOff x="3648" y="1920"/>
            <a:chExt cx="293" cy="288"/>
          </a:xfrm>
        </p:grpSpPr>
        <p:sp>
          <p:nvSpPr>
            <p:cNvPr id="66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68" name="Group 27"/>
          <p:cNvGrpSpPr>
            <a:grpSpLocks/>
          </p:cNvGrpSpPr>
          <p:nvPr/>
        </p:nvGrpSpPr>
        <p:grpSpPr bwMode="auto">
          <a:xfrm>
            <a:off x="4024747" y="4644748"/>
            <a:ext cx="465138" cy="457200"/>
            <a:chOff x="3648" y="1920"/>
            <a:chExt cx="293" cy="288"/>
          </a:xfrm>
        </p:grpSpPr>
        <p:sp>
          <p:nvSpPr>
            <p:cNvPr id="70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A7892F-5AB3-42F8-8FE7-550097ED54D7}" type="slidenum">
              <a:rPr lang="ru-RU" smtClean="0"/>
              <a:pPr/>
              <a:t>33</a:t>
            </a:fld>
            <a:endParaRPr lang="ru-RU" smtClean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0"/>
            <a:ext cx="6400800" cy="126365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endParaRPr lang="ru-RU" sz="400"/>
          </a:p>
          <a:p>
            <a:pPr algn="l">
              <a:lnSpc>
                <a:spcPct val="110000"/>
              </a:lnSpc>
            </a:pPr>
            <a:r>
              <a:rPr lang="ru-RU" sz="2200"/>
              <a:t>Работа </a:t>
            </a:r>
            <a:r>
              <a:rPr lang="en-US" sz="2200"/>
              <a:t>Na</a:t>
            </a:r>
            <a:r>
              <a:rPr lang="en-US" sz="2200" baseline="30000"/>
              <a:t>+</a:t>
            </a:r>
            <a:r>
              <a:rPr lang="en-US" sz="2200"/>
              <a:t>-K</a:t>
            </a:r>
            <a:r>
              <a:rPr lang="en-US" sz="2200" baseline="30000"/>
              <a:t>+</a:t>
            </a:r>
            <a:r>
              <a:rPr lang="ru-RU" sz="2200"/>
              <a:t>-АТФазы может быть наруше-на химич. веществами, например, токсином одной из тропических лиан строфантином.</a:t>
            </a:r>
            <a:endParaRPr lang="ru-RU" sz="800" b="0"/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0" y="1641475"/>
            <a:ext cx="3962400" cy="2147888"/>
          </a:xfrm>
          <a:prstGeom prst="rect">
            <a:avLst/>
          </a:prstGeom>
          <a:solidFill>
            <a:srgbClr val="FFFF99"/>
          </a:solidFill>
          <a:ln w="25400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b="0" dirty="0"/>
              <a:t>В этом случае ток утечки </a:t>
            </a:r>
            <a:r>
              <a:rPr lang="en-US" sz="2200" b="0" dirty="0"/>
              <a:t>Na</a:t>
            </a:r>
            <a:r>
              <a:rPr lang="en-US" sz="2200" baseline="30000" dirty="0"/>
              <a:t>+</a:t>
            </a:r>
            <a:r>
              <a:rPr lang="ru-RU" sz="2200" b="0" dirty="0"/>
              <a:t> не будет полностью компенсироваться и </a:t>
            </a:r>
            <a:r>
              <a:rPr lang="ru-RU" sz="2200" b="0" dirty="0" smtClean="0"/>
              <a:t>МП  </a:t>
            </a:r>
            <a:r>
              <a:rPr lang="ru-RU" sz="2200" b="0" dirty="0"/>
              <a:t>сместится в сторону нуля </a:t>
            </a:r>
            <a:r>
              <a:rPr lang="ru-RU" sz="2000" b="0" i="1" dirty="0"/>
              <a:t>(степень смещения зависит от дозы токсина = доля заблокированных насосов). </a:t>
            </a:r>
            <a:endParaRPr lang="ru-RU" sz="2000" i="1" dirty="0"/>
          </a:p>
        </p:txBody>
      </p:sp>
      <p:sp>
        <p:nvSpPr>
          <p:cNvPr id="100389" name="Text Box 37"/>
          <p:cNvSpPr txBox="1">
            <a:spLocks noChangeArrowheads="1"/>
          </p:cNvSpPr>
          <p:nvPr/>
        </p:nvSpPr>
        <p:spPr bwMode="auto">
          <a:xfrm>
            <a:off x="152399" y="4350204"/>
            <a:ext cx="3962400" cy="228917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0" dirty="0">
                <a:solidFill>
                  <a:schemeClr val="bg1"/>
                </a:solidFill>
              </a:rPr>
              <a:t>Большая доза токсина  настолько нарушает работу </a:t>
            </a:r>
            <a:r>
              <a:rPr lang="en-US" sz="2000" b="0" dirty="0">
                <a:solidFill>
                  <a:schemeClr val="bg1"/>
                </a:solidFill>
              </a:rPr>
              <a:t>Na</a:t>
            </a:r>
            <a:r>
              <a:rPr lang="en-US" sz="2000" b="0" baseline="30000" dirty="0">
                <a:solidFill>
                  <a:schemeClr val="bg1"/>
                </a:solidFill>
              </a:rPr>
              <a:t>+</a:t>
            </a:r>
            <a:r>
              <a:rPr lang="en-US" sz="2000" b="0" dirty="0">
                <a:solidFill>
                  <a:schemeClr val="bg1"/>
                </a:solidFill>
              </a:rPr>
              <a:t>-K</a:t>
            </a:r>
            <a:r>
              <a:rPr lang="en-US" sz="2000" b="0" baseline="30000" dirty="0">
                <a:solidFill>
                  <a:schemeClr val="bg1"/>
                </a:solidFill>
              </a:rPr>
              <a:t>+</a:t>
            </a:r>
            <a:r>
              <a:rPr lang="ru-RU" sz="2000" b="0" dirty="0">
                <a:solidFill>
                  <a:schemeClr val="bg1"/>
                </a:solidFill>
              </a:rPr>
              <a:t>-</a:t>
            </a:r>
            <a:r>
              <a:rPr lang="ru-RU" sz="2000" b="0" dirty="0" err="1">
                <a:solidFill>
                  <a:schemeClr val="bg1"/>
                </a:solidFill>
              </a:rPr>
              <a:t>АТФаз</a:t>
            </a:r>
            <a:r>
              <a:rPr lang="ru-RU" sz="2000" b="0" dirty="0">
                <a:solidFill>
                  <a:schemeClr val="bg1"/>
                </a:solidFill>
              </a:rPr>
              <a:t>, что </a:t>
            </a:r>
            <a:r>
              <a:rPr lang="ru-RU" sz="2000" b="0" dirty="0" smtClean="0">
                <a:solidFill>
                  <a:schemeClr val="bg1"/>
                </a:solidFill>
              </a:rPr>
              <a:t>МП </a:t>
            </a:r>
            <a:r>
              <a:rPr lang="ru-RU" sz="2000" b="0" dirty="0">
                <a:solidFill>
                  <a:schemeClr val="bg1"/>
                </a:solidFill>
              </a:rPr>
              <a:t>теряется (происходит «разрядка батарейки фонарика»).</a:t>
            </a:r>
          </a:p>
          <a:p>
            <a:pPr>
              <a:lnSpc>
                <a:spcPct val="90000"/>
              </a:lnSpc>
            </a:pPr>
            <a:endParaRPr lang="ru-RU" sz="2000" b="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000" b="0" i="1" u="sng" dirty="0">
                <a:solidFill>
                  <a:schemeClr val="bg1"/>
                </a:solidFill>
              </a:rPr>
              <a:t>Аналогия</a:t>
            </a:r>
            <a:r>
              <a:rPr lang="ru-RU" sz="2000" b="0" i="1" dirty="0">
                <a:solidFill>
                  <a:schemeClr val="bg1"/>
                </a:solidFill>
              </a:rPr>
              <a:t>: </a:t>
            </a:r>
            <a:r>
              <a:rPr lang="en-US" sz="2000" b="0" i="1" dirty="0">
                <a:solidFill>
                  <a:schemeClr val="bg1"/>
                </a:solidFill>
              </a:rPr>
              <a:t>Na</a:t>
            </a:r>
            <a:r>
              <a:rPr lang="en-US" sz="2000" b="0" i="1" baseline="30000" dirty="0">
                <a:solidFill>
                  <a:schemeClr val="bg1"/>
                </a:solidFill>
              </a:rPr>
              <a:t>+</a:t>
            </a:r>
            <a:r>
              <a:rPr lang="en-US" sz="2000" b="0" i="1" dirty="0">
                <a:solidFill>
                  <a:schemeClr val="bg1"/>
                </a:solidFill>
              </a:rPr>
              <a:t>-K</a:t>
            </a:r>
            <a:r>
              <a:rPr lang="en-US" sz="2000" b="0" i="1" baseline="30000" dirty="0">
                <a:solidFill>
                  <a:schemeClr val="bg1"/>
                </a:solidFill>
              </a:rPr>
              <a:t>+</a:t>
            </a:r>
            <a:r>
              <a:rPr lang="ru-RU" sz="2000" b="0" i="1" dirty="0">
                <a:solidFill>
                  <a:schemeClr val="bg1"/>
                </a:solidFill>
              </a:rPr>
              <a:t>-насос = «</a:t>
            </a:r>
            <a:r>
              <a:rPr lang="ru-RU" sz="2000" b="0" i="1" dirty="0" err="1">
                <a:solidFill>
                  <a:schemeClr val="bg1"/>
                </a:solidFill>
              </a:rPr>
              <a:t>за-рядное</a:t>
            </a:r>
            <a:r>
              <a:rPr lang="ru-RU" sz="2000" b="0" i="1" dirty="0">
                <a:solidFill>
                  <a:schemeClr val="bg1"/>
                </a:solidFill>
              </a:rPr>
              <a:t> устройство» нейрона</a:t>
            </a:r>
            <a:endParaRPr lang="en-US" sz="2000" b="0" i="1" dirty="0">
              <a:solidFill>
                <a:schemeClr val="bg1"/>
              </a:solidFill>
            </a:endParaRPr>
          </a:p>
        </p:txBody>
      </p:sp>
      <p:grpSp>
        <p:nvGrpSpPr>
          <p:cNvPr id="2" name="Группа 25"/>
          <p:cNvGrpSpPr/>
          <p:nvPr/>
        </p:nvGrpSpPr>
        <p:grpSpPr>
          <a:xfrm>
            <a:off x="4279900" y="2394857"/>
            <a:ext cx="4864100" cy="4463143"/>
            <a:chOff x="4279900" y="2394857"/>
            <a:chExt cx="4864100" cy="4463143"/>
          </a:xfrm>
        </p:grpSpPr>
        <p:sp>
          <p:nvSpPr>
            <p:cNvPr id="25" name="Прямоугольник 24"/>
            <p:cNvSpPr/>
            <p:nvPr/>
          </p:nvSpPr>
          <p:spPr bwMode="auto">
            <a:xfrm>
              <a:off x="4310743" y="2394857"/>
              <a:ext cx="4833257" cy="446314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/>
          </p:nvGrpSpPr>
          <p:grpSpPr bwMode="auto">
            <a:xfrm>
              <a:off x="4279900" y="2438400"/>
              <a:ext cx="4254500" cy="3987800"/>
              <a:chOff x="2696" y="1536"/>
              <a:chExt cx="2680" cy="2512"/>
            </a:xfrm>
          </p:grpSpPr>
          <p:sp>
            <p:nvSpPr>
              <p:cNvPr id="15369" name="Text Box 8"/>
              <p:cNvSpPr txBox="1">
                <a:spLocks noChangeArrowheads="1"/>
              </p:cNvSpPr>
              <p:nvPr/>
            </p:nvSpPr>
            <p:spPr bwMode="auto">
              <a:xfrm>
                <a:off x="4538" y="3774"/>
                <a:ext cx="550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70000"/>
                  </a:lnSpc>
                </a:pPr>
                <a:r>
                  <a:rPr lang="ru-RU" sz="1600"/>
                  <a:t>время,</a:t>
                </a:r>
              </a:p>
              <a:p>
                <a:pPr algn="l">
                  <a:lnSpc>
                    <a:spcPct val="70000"/>
                  </a:lnSpc>
                </a:pPr>
                <a:r>
                  <a:rPr lang="ru-RU" sz="1600"/>
                  <a:t> мин</a:t>
                </a:r>
              </a:p>
            </p:txBody>
          </p:sp>
          <p:sp>
            <p:nvSpPr>
              <p:cNvPr id="15370" name="Line 15"/>
              <p:cNvSpPr>
                <a:spLocks noChangeShapeType="1"/>
              </p:cNvSpPr>
              <p:nvPr/>
            </p:nvSpPr>
            <p:spPr bwMode="auto">
              <a:xfrm flipV="1">
                <a:off x="3120" y="3712"/>
                <a:ext cx="225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1" name="Line 16"/>
              <p:cNvSpPr>
                <a:spLocks noChangeShapeType="1"/>
              </p:cNvSpPr>
              <p:nvPr/>
            </p:nvSpPr>
            <p:spPr bwMode="auto">
              <a:xfrm flipV="1">
                <a:off x="3120" y="2109"/>
                <a:ext cx="0" cy="163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2" name="Line 17"/>
              <p:cNvSpPr>
                <a:spLocks noChangeShapeType="1"/>
              </p:cNvSpPr>
              <p:nvPr/>
            </p:nvSpPr>
            <p:spPr bwMode="auto">
              <a:xfrm>
                <a:off x="3120" y="2368"/>
                <a:ext cx="22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3" name="Text Box 18"/>
              <p:cNvSpPr txBox="1">
                <a:spLocks noChangeArrowheads="1"/>
              </p:cNvSpPr>
              <p:nvPr/>
            </p:nvSpPr>
            <p:spPr bwMode="auto">
              <a:xfrm>
                <a:off x="2928" y="1536"/>
                <a:ext cx="808" cy="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80000"/>
                  </a:lnSpc>
                </a:pPr>
                <a:r>
                  <a:rPr lang="ru-RU" sz="1600"/>
                  <a:t>показания </a:t>
                </a:r>
              </a:p>
              <a:p>
                <a:pPr algn="l">
                  <a:lnSpc>
                    <a:spcPct val="80000"/>
                  </a:lnSpc>
                </a:pPr>
                <a:r>
                  <a:rPr lang="ru-RU" sz="1600"/>
                  <a:t>вольт-</a:t>
                </a:r>
              </a:p>
              <a:p>
                <a:pPr algn="l">
                  <a:lnSpc>
                    <a:spcPct val="80000"/>
                  </a:lnSpc>
                </a:pPr>
                <a:r>
                  <a:rPr lang="ru-RU" sz="1600"/>
                  <a:t>метра, мВ</a:t>
                </a:r>
              </a:p>
            </p:txBody>
          </p:sp>
          <p:sp>
            <p:nvSpPr>
              <p:cNvPr id="15374" name="Text Box 19"/>
              <p:cNvSpPr txBox="1">
                <a:spLocks noChangeArrowheads="1"/>
              </p:cNvSpPr>
              <p:nvPr/>
            </p:nvSpPr>
            <p:spPr bwMode="auto">
              <a:xfrm>
                <a:off x="2840" y="2304"/>
                <a:ext cx="187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80000"/>
                  </a:lnSpc>
                </a:pPr>
                <a:r>
                  <a:rPr lang="ru-RU" sz="1600"/>
                  <a:t>0</a:t>
                </a:r>
              </a:p>
            </p:txBody>
          </p:sp>
          <p:sp>
            <p:nvSpPr>
              <p:cNvPr id="15379" name="Line 24"/>
              <p:cNvSpPr>
                <a:spLocks noChangeShapeType="1"/>
              </p:cNvSpPr>
              <p:nvPr/>
            </p:nvSpPr>
            <p:spPr bwMode="auto">
              <a:xfrm flipV="1">
                <a:off x="3120" y="3232"/>
                <a:ext cx="22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0" name="Text Box 26"/>
              <p:cNvSpPr txBox="1">
                <a:spLocks noChangeArrowheads="1"/>
              </p:cNvSpPr>
              <p:nvPr/>
            </p:nvSpPr>
            <p:spPr bwMode="auto">
              <a:xfrm>
                <a:off x="2696" y="3120"/>
                <a:ext cx="367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70000"/>
                  </a:lnSpc>
                </a:pPr>
                <a:r>
                  <a:rPr lang="ru-RU" sz="2000" dirty="0" smtClean="0"/>
                  <a:t>МП</a:t>
                </a:r>
                <a:endParaRPr lang="ru-RU" sz="2000" dirty="0"/>
              </a:p>
            </p:txBody>
          </p:sp>
        </p:grpSp>
      </p:grp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5181600" y="6124575"/>
            <a:ext cx="1517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/>
              <a:t>Введение</a:t>
            </a:r>
          </a:p>
          <a:p>
            <a:r>
              <a:rPr lang="ru-RU" sz="1600" dirty="0" err="1"/>
              <a:t>строфантина</a:t>
            </a:r>
            <a:endParaRPr lang="ru-RU" sz="2000" baseline="-14000" dirty="0"/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6553200" y="152400"/>
            <a:ext cx="2514600" cy="3352800"/>
            <a:chOff x="4032" y="96"/>
            <a:chExt cx="1584" cy="2112"/>
          </a:xfrm>
        </p:grpSpPr>
        <p:pic>
          <p:nvPicPr>
            <p:cNvPr id="15382" name="Picture 2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32" y="96"/>
              <a:ext cx="1532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3" name="Text Box 33"/>
            <p:cNvSpPr txBox="1">
              <a:spLocks noChangeArrowheads="1"/>
            </p:cNvSpPr>
            <p:nvPr/>
          </p:nvSpPr>
          <p:spPr bwMode="auto">
            <a:xfrm>
              <a:off x="4744" y="1872"/>
              <a:ext cx="87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Strophanthus </a:t>
              </a:r>
            </a:p>
            <a:p>
              <a:r>
                <a:rPr lang="en-US" sz="1400"/>
                <a:t>kombe</a:t>
              </a:r>
              <a:endParaRPr lang="ru-RU" sz="1400"/>
            </a:p>
          </p:txBody>
        </p:sp>
      </p:grpSp>
      <p:sp>
        <p:nvSpPr>
          <p:cNvPr id="27" name="Стрелка вверх 26"/>
          <p:cNvSpPr/>
          <p:nvPr/>
        </p:nvSpPr>
        <p:spPr bwMode="auto">
          <a:xfrm>
            <a:off x="5856514" y="5203371"/>
            <a:ext cx="206829" cy="805543"/>
          </a:xfrm>
          <a:prstGeom prst="up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Полилиния 27"/>
          <p:cNvSpPr/>
          <p:nvPr/>
        </p:nvSpPr>
        <p:spPr bwMode="auto">
          <a:xfrm>
            <a:off x="4953000" y="4566557"/>
            <a:ext cx="3516086" cy="571500"/>
          </a:xfrm>
          <a:custGeom>
            <a:avLst/>
            <a:gdLst>
              <a:gd name="connsiteX0" fmla="*/ 0 w 3516086"/>
              <a:gd name="connsiteY0" fmla="*/ 560614 h 571500"/>
              <a:gd name="connsiteX1" fmla="*/ 925286 w 3516086"/>
              <a:gd name="connsiteY1" fmla="*/ 560614 h 571500"/>
              <a:gd name="connsiteX2" fmla="*/ 1088571 w 3516086"/>
              <a:gd name="connsiteY2" fmla="*/ 495300 h 571500"/>
              <a:gd name="connsiteX3" fmla="*/ 1153886 w 3516086"/>
              <a:gd name="connsiteY3" fmla="*/ 440872 h 571500"/>
              <a:gd name="connsiteX4" fmla="*/ 1426029 w 3516086"/>
              <a:gd name="connsiteY4" fmla="*/ 179614 h 571500"/>
              <a:gd name="connsiteX5" fmla="*/ 1665514 w 3516086"/>
              <a:gd name="connsiteY5" fmla="*/ 38100 h 571500"/>
              <a:gd name="connsiteX6" fmla="*/ 2188029 w 3516086"/>
              <a:gd name="connsiteY6" fmla="*/ 5443 h 571500"/>
              <a:gd name="connsiteX7" fmla="*/ 3516086 w 3516086"/>
              <a:gd name="connsiteY7" fmla="*/ 5443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6086" h="571500">
                <a:moveTo>
                  <a:pt x="0" y="560614"/>
                </a:moveTo>
                <a:cubicBezTo>
                  <a:pt x="371929" y="566057"/>
                  <a:pt x="743858" y="571500"/>
                  <a:pt x="925286" y="560614"/>
                </a:cubicBezTo>
                <a:cubicBezTo>
                  <a:pt x="1106714" y="549728"/>
                  <a:pt x="1050471" y="515257"/>
                  <a:pt x="1088571" y="495300"/>
                </a:cubicBezTo>
                <a:cubicBezTo>
                  <a:pt x="1126671" y="475343"/>
                  <a:pt x="1097643" y="493486"/>
                  <a:pt x="1153886" y="440872"/>
                </a:cubicBezTo>
                <a:cubicBezTo>
                  <a:pt x="1210129" y="388258"/>
                  <a:pt x="1340758" y="246743"/>
                  <a:pt x="1426029" y="179614"/>
                </a:cubicBezTo>
                <a:cubicBezTo>
                  <a:pt x="1511300" y="112485"/>
                  <a:pt x="1538514" y="67128"/>
                  <a:pt x="1665514" y="38100"/>
                </a:cubicBezTo>
                <a:cubicBezTo>
                  <a:pt x="1792514" y="9072"/>
                  <a:pt x="1879600" y="10886"/>
                  <a:pt x="2188029" y="5443"/>
                </a:cubicBezTo>
                <a:cubicBezTo>
                  <a:pt x="2496458" y="0"/>
                  <a:pt x="3006272" y="2721"/>
                  <a:pt x="3516086" y="5443"/>
                </a:cubicBezTo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 animBg="1" autoUpdateAnimBg="0"/>
      <p:bldP spid="100389" grpId="0" animBg="1" autoUpdateAnimBg="0"/>
      <p:bldP spid="24" grpId="0"/>
      <p:bldP spid="27" grpId="0" animBg="1"/>
      <p:bldP spid="2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A7892F-5AB3-42F8-8FE7-550097ED54D7}" type="slidenum">
              <a:rPr lang="ru-RU" smtClean="0"/>
              <a:pPr/>
              <a:t>34</a:t>
            </a:fld>
            <a:endParaRPr lang="ru-RU" smtClean="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892627" y="1282928"/>
            <a:ext cx="7434943" cy="38164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4400" dirty="0">
                <a:solidFill>
                  <a:schemeClr val="bg1"/>
                </a:solidFill>
              </a:rPr>
              <a:t>В целом </a:t>
            </a:r>
            <a:r>
              <a:rPr lang="ru-RU" sz="4400" dirty="0" smtClean="0">
                <a:solidFill>
                  <a:schemeClr val="bg1"/>
                </a:solidFill>
              </a:rPr>
              <a:t>МП </a:t>
            </a:r>
            <a:r>
              <a:rPr lang="ru-RU" sz="4400" dirty="0">
                <a:solidFill>
                  <a:schemeClr val="bg1"/>
                </a:solidFill>
              </a:rPr>
              <a:t>зависит от 3-х главных факторов:</a:t>
            </a:r>
          </a:p>
          <a:p>
            <a:pPr>
              <a:lnSpc>
                <a:spcPct val="110000"/>
              </a:lnSpc>
            </a:pPr>
            <a:r>
              <a:rPr lang="ru-RU" sz="4400" dirty="0">
                <a:solidFill>
                  <a:schemeClr val="bg1"/>
                </a:solidFill>
              </a:rPr>
              <a:t>- диффузии </a:t>
            </a:r>
            <a:r>
              <a:rPr lang="en-US" sz="4400" dirty="0">
                <a:solidFill>
                  <a:schemeClr val="bg1"/>
                </a:solidFill>
              </a:rPr>
              <a:t>K</a:t>
            </a:r>
            <a:r>
              <a:rPr lang="en-US" sz="4400" baseline="30000" dirty="0">
                <a:solidFill>
                  <a:schemeClr val="bg1"/>
                </a:solidFill>
              </a:rPr>
              <a:t>+</a:t>
            </a:r>
            <a:r>
              <a:rPr lang="ru-RU" sz="4400" dirty="0">
                <a:solidFill>
                  <a:schemeClr val="bg1"/>
                </a:solidFill>
              </a:rPr>
              <a:t> из клетки;</a:t>
            </a:r>
          </a:p>
          <a:p>
            <a:pPr>
              <a:lnSpc>
                <a:spcPct val="110000"/>
              </a:lnSpc>
            </a:pPr>
            <a:r>
              <a:rPr lang="ru-RU" sz="4400" dirty="0">
                <a:solidFill>
                  <a:schemeClr val="bg1"/>
                </a:solidFill>
              </a:rPr>
              <a:t>- диффузии </a:t>
            </a:r>
            <a:r>
              <a:rPr lang="en-US" sz="4400" dirty="0">
                <a:solidFill>
                  <a:schemeClr val="bg1"/>
                </a:solidFill>
              </a:rPr>
              <a:t>Na</a:t>
            </a:r>
            <a:r>
              <a:rPr lang="en-US" sz="4400" baseline="30000" dirty="0">
                <a:solidFill>
                  <a:schemeClr val="bg1"/>
                </a:solidFill>
              </a:rPr>
              <a:t>+</a:t>
            </a:r>
            <a:r>
              <a:rPr lang="ru-RU" sz="4400" dirty="0">
                <a:solidFill>
                  <a:schemeClr val="bg1"/>
                </a:solidFill>
              </a:rPr>
              <a:t> в клетку; </a:t>
            </a:r>
          </a:p>
          <a:p>
            <a:pPr>
              <a:lnSpc>
                <a:spcPct val="110000"/>
              </a:lnSpc>
            </a:pPr>
            <a:r>
              <a:rPr lang="ru-RU" sz="4400" dirty="0">
                <a:solidFill>
                  <a:schemeClr val="bg1"/>
                </a:solidFill>
              </a:rPr>
              <a:t>- работы </a:t>
            </a:r>
            <a:r>
              <a:rPr lang="en-US" sz="4400" dirty="0">
                <a:solidFill>
                  <a:schemeClr val="bg1"/>
                </a:solidFill>
              </a:rPr>
              <a:t>Na</a:t>
            </a:r>
            <a:r>
              <a:rPr lang="en-US" sz="4400" baseline="30000" dirty="0">
                <a:solidFill>
                  <a:schemeClr val="bg1"/>
                </a:solidFill>
              </a:rPr>
              <a:t>+</a:t>
            </a:r>
            <a:r>
              <a:rPr lang="en-US" sz="4400" dirty="0">
                <a:solidFill>
                  <a:schemeClr val="bg1"/>
                </a:solidFill>
              </a:rPr>
              <a:t>-K</a:t>
            </a:r>
            <a:r>
              <a:rPr lang="en-US" sz="4400" baseline="30000" dirty="0">
                <a:solidFill>
                  <a:schemeClr val="bg1"/>
                </a:solidFill>
              </a:rPr>
              <a:t>+</a:t>
            </a:r>
            <a:r>
              <a:rPr lang="ru-RU" sz="4400" dirty="0">
                <a:solidFill>
                  <a:schemeClr val="bg1"/>
                </a:solidFill>
              </a:rPr>
              <a:t>-</a:t>
            </a:r>
            <a:r>
              <a:rPr lang="ru-RU" sz="4400" dirty="0" err="1">
                <a:solidFill>
                  <a:schemeClr val="bg1"/>
                </a:solidFill>
              </a:rPr>
              <a:t>АТФазы</a:t>
            </a:r>
            <a:r>
              <a:rPr lang="ru-RU" sz="4400" dirty="0">
                <a:solidFill>
                  <a:schemeClr val="bg1"/>
                </a:solidFill>
              </a:rPr>
              <a:t>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81B240-8867-4156-8157-DCDFF864C203}" type="slidenum">
              <a:rPr lang="ru-RU" smtClean="0"/>
              <a:pPr/>
              <a:t>35</a:t>
            </a:fld>
            <a:endParaRPr lang="ru-RU" smtClean="0"/>
          </a:p>
        </p:txBody>
      </p:sp>
      <p:sp>
        <p:nvSpPr>
          <p:cNvPr id="16388" name="Rectangle 10"/>
          <p:cNvSpPr>
            <a:spLocks noChangeArrowheads="1"/>
          </p:cNvSpPr>
          <p:nvPr/>
        </p:nvSpPr>
        <p:spPr bwMode="auto">
          <a:xfrm>
            <a:off x="0" y="5257800"/>
            <a:ext cx="9144000" cy="1600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AutoShape 9"/>
          <p:cNvSpPr>
            <a:spLocks noChangeArrowheads="1"/>
          </p:cNvSpPr>
          <p:nvPr/>
        </p:nvSpPr>
        <p:spPr bwMode="auto">
          <a:xfrm>
            <a:off x="1676400" y="4495800"/>
            <a:ext cx="6248400" cy="1295400"/>
          </a:xfrm>
          <a:custGeom>
            <a:avLst/>
            <a:gdLst>
              <a:gd name="T0" fmla="*/ 1581582286 w 21600"/>
              <a:gd name="T1" fmla="*/ 38844009 h 21600"/>
              <a:gd name="T2" fmla="*/ 903761596 w 21600"/>
              <a:gd name="T3" fmla="*/ 77688019 h 21600"/>
              <a:gd name="T4" fmla="*/ 225940399 w 21600"/>
              <a:gd name="T5" fmla="*/ 38844009 h 21600"/>
              <a:gd name="T6" fmla="*/ 90376159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8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0" name="Freeform 22"/>
          <p:cNvSpPr>
            <a:spLocks/>
          </p:cNvSpPr>
          <p:nvPr/>
        </p:nvSpPr>
        <p:spPr bwMode="auto">
          <a:xfrm>
            <a:off x="2819400" y="5486400"/>
            <a:ext cx="3962400" cy="304800"/>
          </a:xfrm>
          <a:custGeom>
            <a:avLst/>
            <a:gdLst>
              <a:gd name="T0" fmla="*/ 457200 w 2496"/>
              <a:gd name="T1" fmla="*/ 304800 h 192"/>
              <a:gd name="T2" fmla="*/ 3581400 w 2496"/>
              <a:gd name="T3" fmla="*/ 304800 h 192"/>
              <a:gd name="T4" fmla="*/ 3962400 w 2496"/>
              <a:gd name="T5" fmla="*/ 0 h 192"/>
              <a:gd name="T6" fmla="*/ 0 w 2496"/>
              <a:gd name="T7" fmla="*/ 0 h 192"/>
              <a:gd name="T8" fmla="*/ 381000 w 2496"/>
              <a:gd name="T9" fmla="*/ 3048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6"/>
              <a:gd name="T16" fmla="*/ 0 h 192"/>
              <a:gd name="T17" fmla="*/ 2496 w 2496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6" h="192">
                <a:moveTo>
                  <a:pt x="288" y="192"/>
                </a:moveTo>
                <a:lnTo>
                  <a:pt x="2256" y="192"/>
                </a:lnTo>
                <a:lnTo>
                  <a:pt x="2496" y="0"/>
                </a:lnTo>
                <a:lnTo>
                  <a:pt x="0" y="0"/>
                </a:lnTo>
                <a:lnTo>
                  <a:pt x="240" y="192"/>
                </a:lnTo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1" name="Line 11"/>
          <p:cNvSpPr>
            <a:spLocks noChangeShapeType="1"/>
          </p:cNvSpPr>
          <p:nvPr/>
        </p:nvSpPr>
        <p:spPr bwMode="auto">
          <a:xfrm flipH="1">
            <a:off x="457200" y="44958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Line 12"/>
          <p:cNvSpPr>
            <a:spLocks noChangeShapeType="1"/>
          </p:cNvSpPr>
          <p:nvPr/>
        </p:nvSpPr>
        <p:spPr bwMode="auto">
          <a:xfrm flipV="1">
            <a:off x="685800" y="44958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3" name="Text Box 13"/>
          <p:cNvSpPr txBox="1">
            <a:spLocks noChangeArrowheads="1"/>
          </p:cNvSpPr>
          <p:nvPr/>
        </p:nvSpPr>
        <p:spPr bwMode="auto">
          <a:xfrm>
            <a:off x="752475" y="4662488"/>
            <a:ext cx="695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ПП</a:t>
            </a:r>
          </a:p>
        </p:txBody>
      </p:sp>
      <p:sp>
        <p:nvSpPr>
          <p:cNvPr id="16394" name="Oval 15"/>
          <p:cNvSpPr>
            <a:spLocks noChangeArrowheads="1"/>
          </p:cNvSpPr>
          <p:nvPr/>
        </p:nvSpPr>
        <p:spPr bwMode="auto">
          <a:xfrm>
            <a:off x="4419600" y="5562600"/>
            <a:ext cx="152400" cy="1524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5" name="Oval 16"/>
          <p:cNvSpPr>
            <a:spLocks noChangeArrowheads="1"/>
          </p:cNvSpPr>
          <p:nvPr/>
        </p:nvSpPr>
        <p:spPr bwMode="auto">
          <a:xfrm>
            <a:off x="5105400" y="5562600"/>
            <a:ext cx="152400" cy="1524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6" name="Oval 17"/>
          <p:cNvSpPr>
            <a:spLocks noChangeArrowheads="1"/>
          </p:cNvSpPr>
          <p:nvPr/>
        </p:nvSpPr>
        <p:spPr bwMode="auto">
          <a:xfrm>
            <a:off x="3733800" y="5562600"/>
            <a:ext cx="152400" cy="1524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7" name="Line 18"/>
          <p:cNvSpPr>
            <a:spLocks noChangeShapeType="1"/>
          </p:cNvSpPr>
          <p:nvPr/>
        </p:nvSpPr>
        <p:spPr bwMode="auto">
          <a:xfrm flipH="1">
            <a:off x="3276600" y="5715000"/>
            <a:ext cx="457200" cy="685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8" name="Line 19"/>
          <p:cNvSpPr>
            <a:spLocks noChangeShapeType="1"/>
          </p:cNvSpPr>
          <p:nvPr/>
        </p:nvSpPr>
        <p:spPr bwMode="auto">
          <a:xfrm flipH="1">
            <a:off x="3962400" y="5715000"/>
            <a:ext cx="457200" cy="685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9" name="Line 20"/>
          <p:cNvSpPr>
            <a:spLocks noChangeShapeType="1"/>
          </p:cNvSpPr>
          <p:nvPr/>
        </p:nvSpPr>
        <p:spPr bwMode="auto">
          <a:xfrm flipH="1">
            <a:off x="4716463" y="5715000"/>
            <a:ext cx="457200" cy="685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0" name="Text Box 23"/>
          <p:cNvSpPr txBox="1">
            <a:spLocks noChangeArrowheads="1"/>
          </p:cNvSpPr>
          <p:nvPr/>
        </p:nvSpPr>
        <p:spPr bwMode="auto">
          <a:xfrm>
            <a:off x="2735263" y="6324600"/>
            <a:ext cx="1760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CCFFCC"/>
                </a:solidFill>
              </a:rPr>
              <a:t>ток утечки</a:t>
            </a:r>
          </a:p>
        </p:txBody>
      </p:sp>
      <p:sp>
        <p:nvSpPr>
          <p:cNvPr id="104482" name="Text Box 34"/>
          <p:cNvSpPr txBox="1">
            <a:spLocks noChangeArrowheads="1"/>
          </p:cNvSpPr>
          <p:nvPr/>
        </p:nvSpPr>
        <p:spPr bwMode="auto">
          <a:xfrm>
            <a:off x="7239000" y="5364163"/>
            <a:ext cx="10985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0">
                <a:solidFill>
                  <a:srgbClr val="CCFFCC"/>
                </a:solidFill>
                <a:sym typeface="Webdings" pitchFamily="18" charset="2"/>
              </a:rPr>
              <a:t></a:t>
            </a:r>
            <a:endParaRPr lang="ru-RU" sz="7200" b="0">
              <a:solidFill>
                <a:srgbClr val="CCFFCC"/>
              </a:solidFill>
            </a:endParaRPr>
          </a:p>
        </p:txBody>
      </p:sp>
      <p:sp>
        <p:nvSpPr>
          <p:cNvPr id="104486" name="Text Box 38"/>
          <p:cNvSpPr txBox="1">
            <a:spLocks noChangeArrowheads="1"/>
          </p:cNvSpPr>
          <p:nvPr/>
        </p:nvSpPr>
        <p:spPr bwMode="auto">
          <a:xfrm>
            <a:off x="0" y="5257800"/>
            <a:ext cx="10985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0" dirty="0">
                <a:solidFill>
                  <a:srgbClr val="CCFFCC"/>
                </a:solidFill>
                <a:sym typeface="Webdings" pitchFamily="18" charset="2"/>
              </a:rPr>
              <a:t></a:t>
            </a:r>
            <a:endParaRPr lang="ru-RU" sz="7200" b="0" dirty="0">
              <a:solidFill>
                <a:srgbClr val="CCFFCC"/>
              </a:solidFill>
            </a:endParaRPr>
          </a:p>
        </p:txBody>
      </p:sp>
      <p:sp>
        <p:nvSpPr>
          <p:cNvPr id="104487" name="Text Box 39"/>
          <p:cNvSpPr txBox="1">
            <a:spLocks noChangeArrowheads="1"/>
          </p:cNvSpPr>
          <p:nvPr/>
        </p:nvSpPr>
        <p:spPr bwMode="auto">
          <a:xfrm>
            <a:off x="1371600" y="5562600"/>
            <a:ext cx="10985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0">
                <a:solidFill>
                  <a:srgbClr val="CCFFCC"/>
                </a:solidFill>
                <a:sym typeface="Webdings" pitchFamily="18" charset="2"/>
              </a:rPr>
              <a:t></a:t>
            </a:r>
            <a:endParaRPr lang="ru-RU" sz="7200" b="0">
              <a:solidFill>
                <a:srgbClr val="CCFFCC"/>
              </a:solidFill>
            </a:endParaRPr>
          </a:p>
        </p:txBody>
      </p:sp>
      <p:sp>
        <p:nvSpPr>
          <p:cNvPr id="104488" name="Text Box 40"/>
          <p:cNvSpPr txBox="1">
            <a:spLocks noChangeArrowheads="1"/>
          </p:cNvSpPr>
          <p:nvPr/>
        </p:nvSpPr>
        <p:spPr bwMode="auto">
          <a:xfrm>
            <a:off x="5562600" y="5943600"/>
            <a:ext cx="10985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0">
                <a:solidFill>
                  <a:srgbClr val="CCFFCC"/>
                </a:solidFill>
                <a:sym typeface="Webdings" pitchFamily="18" charset="2"/>
              </a:rPr>
              <a:t></a:t>
            </a:r>
            <a:endParaRPr lang="ru-RU" sz="7200" b="0">
              <a:solidFill>
                <a:srgbClr val="CCFFCC"/>
              </a:solidFill>
            </a:endParaRPr>
          </a:p>
        </p:txBody>
      </p:sp>
      <p:sp>
        <p:nvSpPr>
          <p:cNvPr id="16410" name="Text Box 2"/>
          <p:cNvSpPr txBox="1">
            <a:spLocks noChangeArrowheads="1"/>
          </p:cNvSpPr>
          <p:nvPr/>
        </p:nvSpPr>
        <p:spPr bwMode="auto">
          <a:xfrm>
            <a:off x="0" y="1"/>
            <a:ext cx="9143999" cy="221599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u="sng" dirty="0" smtClean="0"/>
              <a:t>аналогия</a:t>
            </a:r>
            <a:r>
              <a:rPr lang="ru-RU" sz="2400" u="sng" dirty="0"/>
              <a:t>: </a:t>
            </a:r>
            <a:r>
              <a:rPr lang="ru-RU" sz="2200" u="sng" dirty="0"/>
              <a:t>лодка на поверхности водоема.</a:t>
            </a:r>
          </a:p>
          <a:p>
            <a:endParaRPr lang="ru-RU" sz="2200" u="sng" dirty="0"/>
          </a:p>
          <a:p>
            <a:r>
              <a:rPr lang="ru-RU" sz="2200" b="0" dirty="0"/>
              <a:t>Уровень воды = нулевой </a:t>
            </a:r>
            <a:r>
              <a:rPr lang="ru-RU" sz="2200" b="0" dirty="0" smtClean="0"/>
              <a:t>уровень</a:t>
            </a:r>
          </a:p>
          <a:p>
            <a:r>
              <a:rPr lang="ru-RU" sz="2200" b="0" dirty="0" smtClean="0"/>
              <a:t>Уровень </a:t>
            </a:r>
            <a:r>
              <a:rPr lang="ru-RU" sz="2200" b="0" dirty="0"/>
              <a:t>бортов над водой = </a:t>
            </a:r>
            <a:r>
              <a:rPr lang="ru-RU" sz="2200" b="0" dirty="0" smtClean="0"/>
              <a:t>МП </a:t>
            </a:r>
            <a:endParaRPr lang="ru-RU" sz="2200" b="0" dirty="0"/>
          </a:p>
          <a:p>
            <a:pPr>
              <a:lnSpc>
                <a:spcPct val="80000"/>
              </a:lnSpc>
            </a:pPr>
            <a:endParaRPr lang="ru-RU" sz="2000" b="0" i="1" dirty="0" smtClean="0"/>
          </a:p>
          <a:p>
            <a:pPr>
              <a:lnSpc>
                <a:spcPct val="80000"/>
              </a:lnSpc>
            </a:pPr>
            <a:r>
              <a:rPr lang="ru-RU" sz="2000" b="0" i="1" dirty="0" smtClean="0"/>
              <a:t>(</a:t>
            </a:r>
            <a:r>
              <a:rPr lang="ru-RU" sz="2000" b="0" i="1" dirty="0"/>
              <a:t>зависит от «веса лодки» = разность концентраций К</a:t>
            </a:r>
            <a:r>
              <a:rPr lang="ru-RU" sz="2000" b="0" i="1" baseline="30000" dirty="0"/>
              <a:t>+</a:t>
            </a:r>
            <a:r>
              <a:rPr lang="ru-RU" sz="2000" b="0" i="1" dirty="0"/>
              <a:t> </a:t>
            </a:r>
            <a:r>
              <a:rPr lang="ru-RU" sz="2000" b="0" i="1" dirty="0" smtClean="0"/>
              <a:t>во </a:t>
            </a:r>
            <a:r>
              <a:rPr lang="ru-RU" sz="2000" b="0" i="1" dirty="0"/>
              <a:t>внешней среде и цитоплазме).</a:t>
            </a:r>
            <a:r>
              <a:rPr lang="ru-RU" sz="1800" b="0" i="1" dirty="0"/>
              <a:t> </a:t>
            </a:r>
            <a:endParaRPr lang="ru-RU" sz="2200" b="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2194110"/>
            <a:ext cx="4572000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0" dirty="0" smtClean="0"/>
              <a:t>Ток утечки </a:t>
            </a:r>
            <a:r>
              <a:rPr lang="en-US" sz="2000" b="0" dirty="0" smtClean="0"/>
              <a:t>Na</a:t>
            </a:r>
            <a:r>
              <a:rPr lang="en-US" sz="2000" baseline="30000" dirty="0" smtClean="0"/>
              <a:t>+</a:t>
            </a:r>
            <a:r>
              <a:rPr lang="en-US" sz="2000" b="0" dirty="0" smtClean="0"/>
              <a:t> </a:t>
            </a:r>
            <a:r>
              <a:rPr lang="ru-RU" sz="2000" b="0" dirty="0" smtClean="0"/>
              <a:t>= отверстия в 	</a:t>
            </a:r>
          </a:p>
          <a:p>
            <a:pPr>
              <a:lnSpc>
                <a:spcPct val="80000"/>
              </a:lnSpc>
            </a:pPr>
            <a:r>
              <a:rPr lang="ru-RU" sz="2000" b="0" dirty="0" smtClean="0"/>
              <a:t>лодке, через которые втекает 	</a:t>
            </a:r>
          </a:p>
          <a:p>
            <a:pPr>
              <a:lnSpc>
                <a:spcPct val="80000"/>
              </a:lnSpc>
            </a:pPr>
            <a:r>
              <a:rPr lang="ru-RU" sz="2000" b="0" dirty="0" smtClean="0"/>
              <a:t>вода и снижает абсолютное</a:t>
            </a:r>
            <a:r>
              <a:rPr lang="ru-RU" sz="2000" b="0" i="1" dirty="0" smtClean="0"/>
              <a:t>	</a:t>
            </a:r>
          </a:p>
          <a:p>
            <a:pPr>
              <a:lnSpc>
                <a:spcPct val="80000"/>
              </a:lnSpc>
            </a:pPr>
            <a:r>
              <a:rPr lang="ru-RU" sz="2000" b="0" dirty="0" smtClean="0"/>
              <a:t>значение МП</a:t>
            </a:r>
            <a:r>
              <a:rPr lang="ru-RU" sz="2000" b="0" i="1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ru-RU" sz="2000" b="0" i="1" dirty="0" smtClean="0"/>
              <a:t>(приближая его к 0).</a:t>
            </a:r>
            <a:endParaRPr lang="ru-RU" sz="2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572000" y="2181845"/>
            <a:ext cx="4572000" cy="1323439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0" dirty="0" smtClean="0">
                <a:solidFill>
                  <a:schemeClr val="lt1"/>
                </a:solidFill>
                <a:latin typeface="+mn-lt"/>
              </a:rPr>
              <a:t>Na+-K+-</a:t>
            </a:r>
            <a:r>
              <a:rPr lang="ru-RU" sz="2000" b="0" dirty="0" err="1" smtClean="0">
                <a:solidFill>
                  <a:schemeClr val="lt1"/>
                </a:solidFill>
                <a:latin typeface="+mn-lt"/>
              </a:rPr>
              <a:t>АТФаза</a:t>
            </a:r>
            <a:r>
              <a:rPr lang="ru-RU" sz="2000" b="0" dirty="0" smtClean="0">
                <a:solidFill>
                  <a:schemeClr val="lt1"/>
                </a:solidFill>
                <a:latin typeface="+mn-lt"/>
              </a:rPr>
              <a:t> – помпа, которая выкачивает воду, удерживая </a:t>
            </a:r>
          </a:p>
          <a:p>
            <a:pPr>
              <a:lnSpc>
                <a:spcPct val="80000"/>
              </a:lnSpc>
            </a:pPr>
            <a:r>
              <a:rPr lang="ru-RU" sz="2000" b="0" dirty="0" smtClean="0">
                <a:solidFill>
                  <a:schemeClr val="lt1"/>
                </a:solidFill>
                <a:latin typeface="+mn-lt"/>
              </a:rPr>
              <a:t>лодку на плаву («поломка помпы» </a:t>
            </a:r>
            <a:r>
              <a:rPr lang="ru-RU" sz="2000" b="0" dirty="0" err="1" smtClean="0">
                <a:solidFill>
                  <a:schemeClr val="lt1"/>
                </a:solidFill>
                <a:latin typeface="+mn-lt"/>
              </a:rPr>
              <a:t>стофантином</a:t>
            </a:r>
            <a:r>
              <a:rPr lang="ru-RU" sz="2000" b="0" dirty="0" smtClean="0">
                <a:solidFill>
                  <a:schemeClr val="lt1"/>
                </a:solidFill>
                <a:latin typeface="+mn-lt"/>
              </a:rPr>
              <a:t> приведет к тому,</a:t>
            </a:r>
          </a:p>
          <a:p>
            <a:pPr>
              <a:lnSpc>
                <a:spcPct val="80000"/>
              </a:lnSpc>
            </a:pPr>
            <a:r>
              <a:rPr lang="ru-RU" sz="2000" b="0" dirty="0" smtClean="0">
                <a:solidFill>
                  <a:schemeClr val="lt1"/>
                </a:solidFill>
                <a:latin typeface="+mn-lt"/>
              </a:rPr>
              <a:t> что  лодка утонет)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6244683" y="3746810"/>
            <a:ext cx="2051823" cy="1873405"/>
            <a:chOff x="6244683" y="3746810"/>
            <a:chExt cx="2051823" cy="1873405"/>
          </a:xfrm>
          <a:solidFill>
            <a:srgbClr val="006600"/>
          </a:solidFill>
        </p:grpSpPr>
        <p:sp>
          <p:nvSpPr>
            <p:cNvPr id="16404" name="Rectangle 29"/>
            <p:cNvSpPr>
              <a:spLocks noChangeArrowheads="1"/>
            </p:cNvSpPr>
            <p:nvPr/>
          </p:nvSpPr>
          <p:spPr bwMode="auto">
            <a:xfrm>
              <a:off x="7051287" y="4282067"/>
              <a:ext cx="1245219" cy="133815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3" name="Группа 32"/>
            <p:cNvGrpSpPr/>
            <p:nvPr/>
          </p:nvGrpSpPr>
          <p:grpSpPr>
            <a:xfrm>
              <a:off x="6244683" y="3746810"/>
              <a:ext cx="825190" cy="1873405"/>
              <a:chOff x="6244683" y="3746810"/>
              <a:chExt cx="823330" cy="1873405"/>
            </a:xfrm>
            <a:grpFill/>
          </p:grpSpPr>
          <p:sp>
            <p:nvSpPr>
              <p:cNvPr id="32" name="Фигура, имеющая форму буквы L 31"/>
              <p:cNvSpPr/>
              <p:nvPr/>
            </p:nvSpPr>
            <p:spPr bwMode="auto">
              <a:xfrm flipV="1">
                <a:off x="6244683" y="4270917"/>
                <a:ext cx="312234" cy="1349298"/>
              </a:xfrm>
              <a:prstGeom prst="corner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01" name="AutoShape 24"/>
              <p:cNvSpPr>
                <a:spLocks noChangeArrowheads="1"/>
              </p:cNvSpPr>
              <p:nvPr/>
            </p:nvSpPr>
            <p:spPr bwMode="auto">
              <a:xfrm>
                <a:off x="6534613" y="3746810"/>
                <a:ext cx="533400" cy="799171"/>
              </a:xfrm>
              <a:prstGeom prst="can">
                <a:avLst>
                  <a:gd name="adj" fmla="val 25000"/>
                </a:avLst>
              </a:prstGeom>
              <a:grpFill/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vert270" wrap="none" anchor="ctr"/>
              <a:lstStyle/>
              <a:p>
                <a:r>
                  <a:rPr lang="ru-RU" sz="1400" dirty="0" smtClean="0"/>
                  <a:t>помпа</a:t>
                </a:r>
                <a:endParaRPr lang="ru-RU" sz="1400" dirty="0"/>
              </a:p>
            </p:txBody>
          </p:sp>
        </p:grpSp>
      </p:grpSp>
      <p:sp>
        <p:nvSpPr>
          <p:cNvPr id="36" name="Полилиния 35"/>
          <p:cNvSpPr/>
          <p:nvPr/>
        </p:nvSpPr>
        <p:spPr bwMode="auto">
          <a:xfrm flipH="1">
            <a:off x="8263054" y="4360126"/>
            <a:ext cx="122663" cy="267630"/>
          </a:xfrm>
          <a:custGeom>
            <a:avLst/>
            <a:gdLst>
              <a:gd name="connsiteX0" fmla="*/ 104078 w 239751"/>
              <a:gd name="connsiteY0" fmla="*/ 9293 h 263913"/>
              <a:gd name="connsiteX1" fmla="*/ 3717 w 239751"/>
              <a:gd name="connsiteY1" fmla="*/ 176562 h 263913"/>
              <a:gd name="connsiteX2" fmla="*/ 81776 w 239751"/>
              <a:gd name="connsiteY2" fmla="*/ 254620 h 263913"/>
              <a:gd name="connsiteX3" fmla="*/ 215590 w 239751"/>
              <a:gd name="connsiteY3" fmla="*/ 232318 h 263913"/>
              <a:gd name="connsiteX4" fmla="*/ 226741 w 239751"/>
              <a:gd name="connsiteY4" fmla="*/ 120806 h 263913"/>
              <a:gd name="connsiteX5" fmla="*/ 104078 w 239751"/>
              <a:gd name="connsiteY5" fmla="*/ 9293 h 26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751" h="263913">
                <a:moveTo>
                  <a:pt x="104078" y="9293"/>
                </a:moveTo>
                <a:cubicBezTo>
                  <a:pt x="66907" y="18586"/>
                  <a:pt x="7434" y="135674"/>
                  <a:pt x="3717" y="176562"/>
                </a:cubicBezTo>
                <a:cubicBezTo>
                  <a:pt x="0" y="217450"/>
                  <a:pt x="46464" y="245327"/>
                  <a:pt x="81776" y="254620"/>
                </a:cubicBezTo>
                <a:cubicBezTo>
                  <a:pt x="117088" y="263913"/>
                  <a:pt x="191429" y="254620"/>
                  <a:pt x="215590" y="232318"/>
                </a:cubicBezTo>
                <a:cubicBezTo>
                  <a:pt x="239751" y="210016"/>
                  <a:pt x="239751" y="161694"/>
                  <a:pt x="226741" y="120806"/>
                </a:cubicBezTo>
                <a:cubicBezTo>
                  <a:pt x="213731" y="79918"/>
                  <a:pt x="141249" y="0"/>
                  <a:pt x="104078" y="9293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4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3658 " pathEditMode="relative" ptsTypes="AA">
                                      <p:cBhvr>
                                        <p:cTn id="1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  <p:bldP spid="16390" grpId="0" animBg="1"/>
      <p:bldP spid="16391" grpId="0" animBg="1"/>
      <p:bldP spid="16392" grpId="0" animBg="1"/>
      <p:bldP spid="16393" grpId="0"/>
      <p:bldP spid="16394" grpId="0" animBg="1"/>
      <p:bldP spid="16395" grpId="0" animBg="1"/>
      <p:bldP spid="16396" grpId="0" animBg="1"/>
      <p:bldP spid="16397" grpId="0" animBg="1"/>
      <p:bldP spid="16398" grpId="0" animBg="1"/>
      <p:bldP spid="16399" grpId="0" animBg="1"/>
      <p:bldP spid="16400" grpId="0"/>
      <p:bldP spid="104482" grpId="0"/>
      <p:bldP spid="104486" grpId="0"/>
      <p:bldP spid="104487" grpId="0"/>
      <p:bldP spid="104488" grpId="0"/>
      <p:bldP spid="16410" grpId="0" uiExpand="1" build="p" animBg="1"/>
      <p:bldP spid="27" grpId="0" animBg="1"/>
      <p:bldP spid="28" grpId="0" animBg="1"/>
      <p:bldP spid="36" grpId="0" animBg="1"/>
      <p:bldP spid="36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90134" y="478972"/>
            <a:ext cx="6220178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/>
              <a:t>Мембранный  потенциал </a:t>
            </a:r>
            <a:endParaRPr lang="ru-RU" sz="4000" dirty="0"/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2348089" y="1817511"/>
            <a:ext cx="733778" cy="1794933"/>
          </a:xfrm>
          <a:prstGeom prst="down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106" y="3645506"/>
            <a:ext cx="4211562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/>
              <a:t>Потенциал покоя</a:t>
            </a:r>
            <a:endParaRPr lang="ru-RU" sz="4000" dirty="0"/>
          </a:p>
        </p:txBody>
      </p:sp>
      <p:sp>
        <p:nvSpPr>
          <p:cNvPr id="6" name="Стрелка вниз 5"/>
          <p:cNvSpPr/>
          <p:nvPr/>
        </p:nvSpPr>
        <p:spPr bwMode="auto">
          <a:xfrm>
            <a:off x="6112929" y="1800578"/>
            <a:ext cx="733778" cy="1794933"/>
          </a:xfrm>
          <a:prstGeom prst="down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3103" y="3639861"/>
            <a:ext cx="4211562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/>
              <a:t>Потенциал действия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4" descr="саров086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366486" y="322765"/>
            <a:ext cx="3574143" cy="635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310743" y="1861457"/>
            <a:ext cx="4659086" cy="175432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5400" dirty="0" smtClean="0"/>
              <a:t>Потенциал действия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Скругленный прямоугольник 60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35" name="Номер слайда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2024FCE-6222-4C04-98DE-3F7EE5C1430D}" type="slidenum">
              <a:rPr lang="ru-RU" sz="1400"/>
              <a:pPr algn="r"/>
              <a:t>38</a:t>
            </a:fld>
            <a:endParaRPr lang="ru-RU" sz="1400"/>
          </a:p>
        </p:txBody>
      </p:sp>
      <p:sp>
        <p:nvSpPr>
          <p:cNvPr id="18481" name="Freeform 12" descr="Почтовая бумага"/>
          <p:cNvSpPr>
            <a:spLocks/>
          </p:cNvSpPr>
          <p:nvPr/>
        </p:nvSpPr>
        <p:spPr bwMode="auto">
          <a:xfrm>
            <a:off x="258793" y="2881222"/>
            <a:ext cx="1630393" cy="1018367"/>
          </a:xfrm>
          <a:custGeom>
            <a:avLst/>
            <a:gdLst>
              <a:gd name="T0" fmla="*/ 324 w 1497"/>
              <a:gd name="T1" fmla="*/ 85 h 1507"/>
              <a:gd name="T2" fmla="*/ 296 w 1497"/>
              <a:gd name="T3" fmla="*/ 136 h 1507"/>
              <a:gd name="T4" fmla="*/ 268 w 1497"/>
              <a:gd name="T5" fmla="*/ 182 h 1507"/>
              <a:gd name="T6" fmla="*/ 240 w 1497"/>
              <a:gd name="T7" fmla="*/ 243 h 1507"/>
              <a:gd name="T8" fmla="*/ 206 w 1497"/>
              <a:gd name="T9" fmla="*/ 263 h 1507"/>
              <a:gd name="T10" fmla="*/ 133 w 1497"/>
              <a:gd name="T11" fmla="*/ 299 h 1507"/>
              <a:gd name="T12" fmla="*/ 0 w 1497"/>
              <a:gd name="T13" fmla="*/ 355 h 1507"/>
              <a:gd name="T14" fmla="*/ 50 w 1497"/>
              <a:gd name="T15" fmla="*/ 421 h 1507"/>
              <a:gd name="T16" fmla="*/ 89 w 1497"/>
              <a:gd name="T17" fmla="*/ 487 h 1507"/>
              <a:gd name="T18" fmla="*/ 106 w 1497"/>
              <a:gd name="T19" fmla="*/ 523 h 1507"/>
              <a:gd name="T20" fmla="*/ 117 w 1497"/>
              <a:gd name="T21" fmla="*/ 578 h 1507"/>
              <a:gd name="T22" fmla="*/ 94 w 1497"/>
              <a:gd name="T23" fmla="*/ 751 h 1507"/>
              <a:gd name="T24" fmla="*/ 78 w 1497"/>
              <a:gd name="T25" fmla="*/ 822 h 1507"/>
              <a:gd name="T26" fmla="*/ 94 w 1497"/>
              <a:gd name="T27" fmla="*/ 818 h 1507"/>
              <a:gd name="T28" fmla="*/ 117 w 1497"/>
              <a:gd name="T29" fmla="*/ 812 h 1507"/>
              <a:gd name="T30" fmla="*/ 212 w 1497"/>
              <a:gd name="T31" fmla="*/ 792 h 1507"/>
              <a:gd name="T32" fmla="*/ 341 w 1497"/>
              <a:gd name="T33" fmla="*/ 797 h 1507"/>
              <a:gd name="T34" fmla="*/ 380 w 1497"/>
              <a:gd name="T35" fmla="*/ 802 h 1507"/>
              <a:gd name="T36" fmla="*/ 430 w 1497"/>
              <a:gd name="T37" fmla="*/ 812 h 1507"/>
              <a:gd name="T38" fmla="*/ 486 w 1497"/>
              <a:gd name="T39" fmla="*/ 848 h 1507"/>
              <a:gd name="T40" fmla="*/ 531 w 1497"/>
              <a:gd name="T41" fmla="*/ 889 h 1507"/>
              <a:gd name="T42" fmla="*/ 586 w 1497"/>
              <a:gd name="T43" fmla="*/ 950 h 1507"/>
              <a:gd name="T44" fmla="*/ 620 w 1497"/>
              <a:gd name="T45" fmla="*/ 1011 h 1507"/>
              <a:gd name="T46" fmla="*/ 670 w 1497"/>
              <a:gd name="T47" fmla="*/ 950 h 1507"/>
              <a:gd name="T48" fmla="*/ 704 w 1497"/>
              <a:gd name="T49" fmla="*/ 909 h 1507"/>
              <a:gd name="T50" fmla="*/ 737 w 1497"/>
              <a:gd name="T51" fmla="*/ 853 h 1507"/>
              <a:gd name="T52" fmla="*/ 760 w 1497"/>
              <a:gd name="T53" fmla="*/ 818 h 1507"/>
              <a:gd name="T54" fmla="*/ 833 w 1497"/>
              <a:gd name="T55" fmla="*/ 777 h 1507"/>
              <a:gd name="T56" fmla="*/ 1028 w 1497"/>
              <a:gd name="T57" fmla="*/ 721 h 1507"/>
              <a:gd name="T58" fmla="*/ 983 w 1497"/>
              <a:gd name="T59" fmla="*/ 599 h 1507"/>
              <a:gd name="T60" fmla="*/ 967 w 1497"/>
              <a:gd name="T61" fmla="*/ 548 h 1507"/>
              <a:gd name="T62" fmla="*/ 1017 w 1497"/>
              <a:gd name="T63" fmla="*/ 360 h 1507"/>
              <a:gd name="T64" fmla="*/ 1078 w 1497"/>
              <a:gd name="T65" fmla="*/ 294 h 1507"/>
              <a:gd name="T66" fmla="*/ 1095 w 1497"/>
              <a:gd name="T67" fmla="*/ 278 h 1507"/>
              <a:gd name="T68" fmla="*/ 1078 w 1497"/>
              <a:gd name="T69" fmla="*/ 243 h 1507"/>
              <a:gd name="T70" fmla="*/ 1017 w 1497"/>
              <a:gd name="T71" fmla="*/ 217 h 1507"/>
              <a:gd name="T72" fmla="*/ 922 w 1497"/>
              <a:gd name="T73" fmla="*/ 136 h 1507"/>
              <a:gd name="T74" fmla="*/ 883 w 1497"/>
              <a:gd name="T75" fmla="*/ 60 h 1507"/>
              <a:gd name="T76" fmla="*/ 844 w 1497"/>
              <a:gd name="T77" fmla="*/ 30 h 1507"/>
              <a:gd name="T78" fmla="*/ 732 w 1497"/>
              <a:gd name="T79" fmla="*/ 85 h 1507"/>
              <a:gd name="T80" fmla="*/ 586 w 1497"/>
              <a:gd name="T81" fmla="*/ 81 h 1507"/>
              <a:gd name="T82" fmla="*/ 413 w 1497"/>
              <a:gd name="T83" fmla="*/ 30 h 1507"/>
              <a:gd name="T84" fmla="*/ 369 w 1497"/>
              <a:gd name="T85" fmla="*/ 19 h 1507"/>
              <a:gd name="T86" fmla="*/ 324 w 1497"/>
              <a:gd name="T87" fmla="*/ 85 h 150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497"/>
              <a:gd name="T133" fmla="*/ 0 h 1507"/>
              <a:gd name="T134" fmla="*/ 1497 w 1497"/>
              <a:gd name="T135" fmla="*/ 1507 h 150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497" h="1507">
                <a:moveTo>
                  <a:pt x="439" y="127"/>
                </a:moveTo>
                <a:cubicBezTo>
                  <a:pt x="429" y="159"/>
                  <a:pt x="422" y="175"/>
                  <a:pt x="401" y="203"/>
                </a:cubicBezTo>
                <a:cubicBezTo>
                  <a:pt x="393" y="228"/>
                  <a:pt x="363" y="271"/>
                  <a:pt x="363" y="271"/>
                </a:cubicBezTo>
                <a:cubicBezTo>
                  <a:pt x="353" y="303"/>
                  <a:pt x="337" y="330"/>
                  <a:pt x="325" y="362"/>
                </a:cubicBezTo>
                <a:cubicBezTo>
                  <a:pt x="319" y="379"/>
                  <a:pt x="295" y="382"/>
                  <a:pt x="280" y="392"/>
                </a:cubicBezTo>
                <a:cubicBezTo>
                  <a:pt x="247" y="414"/>
                  <a:pt x="220" y="433"/>
                  <a:pt x="181" y="445"/>
                </a:cubicBezTo>
                <a:cubicBezTo>
                  <a:pt x="138" y="491"/>
                  <a:pt x="56" y="501"/>
                  <a:pt x="0" y="529"/>
                </a:cubicBezTo>
                <a:cubicBezTo>
                  <a:pt x="17" y="564"/>
                  <a:pt x="36" y="606"/>
                  <a:pt x="68" y="627"/>
                </a:cubicBezTo>
                <a:cubicBezTo>
                  <a:pt x="79" y="663"/>
                  <a:pt x="104" y="692"/>
                  <a:pt x="121" y="726"/>
                </a:cubicBezTo>
                <a:cubicBezTo>
                  <a:pt x="141" y="810"/>
                  <a:pt x="113" y="707"/>
                  <a:pt x="144" y="779"/>
                </a:cubicBezTo>
                <a:cubicBezTo>
                  <a:pt x="150" y="793"/>
                  <a:pt x="158" y="857"/>
                  <a:pt x="159" y="862"/>
                </a:cubicBezTo>
                <a:cubicBezTo>
                  <a:pt x="154" y="962"/>
                  <a:pt x="153" y="1030"/>
                  <a:pt x="128" y="1120"/>
                </a:cubicBezTo>
                <a:cubicBezTo>
                  <a:pt x="125" y="1130"/>
                  <a:pt x="103" y="1217"/>
                  <a:pt x="106" y="1226"/>
                </a:cubicBezTo>
                <a:cubicBezTo>
                  <a:pt x="109" y="1233"/>
                  <a:pt x="121" y="1221"/>
                  <a:pt x="128" y="1219"/>
                </a:cubicBezTo>
                <a:cubicBezTo>
                  <a:pt x="138" y="1216"/>
                  <a:pt x="149" y="1213"/>
                  <a:pt x="159" y="1211"/>
                </a:cubicBezTo>
                <a:cubicBezTo>
                  <a:pt x="203" y="1202"/>
                  <a:pt x="245" y="1191"/>
                  <a:pt x="288" y="1181"/>
                </a:cubicBezTo>
                <a:cubicBezTo>
                  <a:pt x="346" y="1183"/>
                  <a:pt x="404" y="1184"/>
                  <a:pt x="462" y="1188"/>
                </a:cubicBezTo>
                <a:cubicBezTo>
                  <a:pt x="480" y="1189"/>
                  <a:pt x="497" y="1193"/>
                  <a:pt x="515" y="1196"/>
                </a:cubicBezTo>
                <a:cubicBezTo>
                  <a:pt x="538" y="1200"/>
                  <a:pt x="583" y="1211"/>
                  <a:pt x="583" y="1211"/>
                </a:cubicBezTo>
                <a:cubicBezTo>
                  <a:pt x="611" y="1229"/>
                  <a:pt x="629" y="1249"/>
                  <a:pt x="659" y="1264"/>
                </a:cubicBezTo>
                <a:cubicBezTo>
                  <a:pt x="676" y="1291"/>
                  <a:pt x="694" y="1307"/>
                  <a:pt x="720" y="1325"/>
                </a:cubicBezTo>
                <a:cubicBezTo>
                  <a:pt x="742" y="1357"/>
                  <a:pt x="769" y="1388"/>
                  <a:pt x="795" y="1416"/>
                </a:cubicBezTo>
                <a:cubicBezTo>
                  <a:pt x="808" y="1452"/>
                  <a:pt x="814" y="1478"/>
                  <a:pt x="841" y="1507"/>
                </a:cubicBezTo>
                <a:cubicBezTo>
                  <a:pt x="864" y="1472"/>
                  <a:pt x="885" y="1447"/>
                  <a:pt x="909" y="1416"/>
                </a:cubicBezTo>
                <a:cubicBezTo>
                  <a:pt x="968" y="1341"/>
                  <a:pt x="916" y="1392"/>
                  <a:pt x="955" y="1355"/>
                </a:cubicBezTo>
                <a:cubicBezTo>
                  <a:pt x="967" y="1304"/>
                  <a:pt x="956" y="1333"/>
                  <a:pt x="1000" y="1272"/>
                </a:cubicBezTo>
                <a:cubicBezTo>
                  <a:pt x="1032" y="1228"/>
                  <a:pt x="973" y="1270"/>
                  <a:pt x="1030" y="1219"/>
                </a:cubicBezTo>
                <a:cubicBezTo>
                  <a:pt x="1053" y="1198"/>
                  <a:pt x="1099" y="1167"/>
                  <a:pt x="1129" y="1158"/>
                </a:cubicBezTo>
                <a:cubicBezTo>
                  <a:pt x="1215" y="1102"/>
                  <a:pt x="1292" y="1089"/>
                  <a:pt x="1394" y="1075"/>
                </a:cubicBezTo>
                <a:cubicBezTo>
                  <a:pt x="1376" y="1017"/>
                  <a:pt x="1369" y="943"/>
                  <a:pt x="1333" y="893"/>
                </a:cubicBezTo>
                <a:cubicBezTo>
                  <a:pt x="1325" y="867"/>
                  <a:pt x="1317" y="843"/>
                  <a:pt x="1311" y="817"/>
                </a:cubicBezTo>
                <a:cubicBezTo>
                  <a:pt x="1318" y="662"/>
                  <a:pt x="1308" y="649"/>
                  <a:pt x="1379" y="536"/>
                </a:cubicBezTo>
                <a:cubicBezTo>
                  <a:pt x="1402" y="499"/>
                  <a:pt x="1431" y="469"/>
                  <a:pt x="1462" y="438"/>
                </a:cubicBezTo>
                <a:cubicBezTo>
                  <a:pt x="1470" y="430"/>
                  <a:pt x="1485" y="415"/>
                  <a:pt x="1485" y="415"/>
                </a:cubicBezTo>
                <a:cubicBezTo>
                  <a:pt x="1497" y="381"/>
                  <a:pt x="1493" y="376"/>
                  <a:pt x="1462" y="362"/>
                </a:cubicBezTo>
                <a:cubicBezTo>
                  <a:pt x="1369" y="319"/>
                  <a:pt x="1432" y="343"/>
                  <a:pt x="1379" y="324"/>
                </a:cubicBezTo>
                <a:cubicBezTo>
                  <a:pt x="1329" y="287"/>
                  <a:pt x="1288" y="252"/>
                  <a:pt x="1250" y="203"/>
                </a:cubicBezTo>
                <a:cubicBezTo>
                  <a:pt x="1239" y="166"/>
                  <a:pt x="1217" y="122"/>
                  <a:pt x="1197" y="89"/>
                </a:cubicBezTo>
                <a:cubicBezTo>
                  <a:pt x="1187" y="40"/>
                  <a:pt x="1195" y="18"/>
                  <a:pt x="1144" y="44"/>
                </a:cubicBezTo>
                <a:cubicBezTo>
                  <a:pt x="1108" y="99"/>
                  <a:pt x="1054" y="113"/>
                  <a:pt x="992" y="127"/>
                </a:cubicBezTo>
                <a:cubicBezTo>
                  <a:pt x="926" y="125"/>
                  <a:pt x="860" y="126"/>
                  <a:pt x="795" y="120"/>
                </a:cubicBezTo>
                <a:cubicBezTo>
                  <a:pt x="710" y="113"/>
                  <a:pt x="640" y="68"/>
                  <a:pt x="560" y="44"/>
                </a:cubicBezTo>
                <a:cubicBezTo>
                  <a:pt x="509" y="9"/>
                  <a:pt x="527" y="0"/>
                  <a:pt x="500" y="29"/>
                </a:cubicBezTo>
                <a:cubicBezTo>
                  <a:pt x="487" y="65"/>
                  <a:pt x="457" y="93"/>
                  <a:pt x="439" y="127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400"/>
          </a:p>
        </p:txBody>
      </p:sp>
      <p:sp>
        <p:nvSpPr>
          <p:cNvPr id="18482" name="Freeform 13" descr="Гранит"/>
          <p:cNvSpPr>
            <a:spLocks/>
          </p:cNvSpPr>
          <p:nvPr/>
        </p:nvSpPr>
        <p:spPr bwMode="auto">
          <a:xfrm>
            <a:off x="831702" y="3183146"/>
            <a:ext cx="427756" cy="350209"/>
          </a:xfrm>
          <a:custGeom>
            <a:avLst/>
            <a:gdLst>
              <a:gd name="T0" fmla="*/ 228 w 485"/>
              <a:gd name="T1" fmla="*/ 36 h 417"/>
              <a:gd name="T2" fmla="*/ 152 w 485"/>
              <a:gd name="T3" fmla="*/ 0 h 417"/>
              <a:gd name="T4" fmla="*/ 76 w 485"/>
              <a:gd name="T5" fmla="*/ 31 h 417"/>
              <a:gd name="T6" fmla="*/ 35 w 485"/>
              <a:gd name="T7" fmla="*/ 79 h 417"/>
              <a:gd name="T8" fmla="*/ 29 w 485"/>
              <a:gd name="T9" fmla="*/ 141 h 417"/>
              <a:gd name="T10" fmla="*/ 6 w 485"/>
              <a:gd name="T11" fmla="*/ 159 h 417"/>
              <a:gd name="T12" fmla="*/ 0 w 485"/>
              <a:gd name="T13" fmla="*/ 183 h 417"/>
              <a:gd name="T14" fmla="*/ 29 w 485"/>
              <a:gd name="T15" fmla="*/ 238 h 417"/>
              <a:gd name="T16" fmla="*/ 53 w 485"/>
              <a:gd name="T17" fmla="*/ 263 h 417"/>
              <a:gd name="T18" fmla="*/ 76 w 485"/>
              <a:gd name="T19" fmla="*/ 269 h 417"/>
              <a:gd name="T20" fmla="*/ 94 w 485"/>
              <a:gd name="T21" fmla="*/ 312 h 417"/>
              <a:gd name="T22" fmla="*/ 135 w 485"/>
              <a:gd name="T23" fmla="*/ 337 h 417"/>
              <a:gd name="T24" fmla="*/ 199 w 485"/>
              <a:gd name="T25" fmla="*/ 300 h 417"/>
              <a:gd name="T26" fmla="*/ 228 w 485"/>
              <a:gd name="T27" fmla="*/ 238 h 417"/>
              <a:gd name="T28" fmla="*/ 287 w 485"/>
              <a:gd name="T29" fmla="*/ 221 h 417"/>
              <a:gd name="T30" fmla="*/ 362 w 485"/>
              <a:gd name="T31" fmla="*/ 208 h 417"/>
              <a:gd name="T32" fmla="*/ 374 w 485"/>
              <a:gd name="T33" fmla="*/ 116 h 417"/>
              <a:gd name="T34" fmla="*/ 228 w 485"/>
              <a:gd name="T35" fmla="*/ 31 h 417"/>
              <a:gd name="T36" fmla="*/ 228 w 485"/>
              <a:gd name="T37" fmla="*/ 36 h 41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85"/>
              <a:gd name="T58" fmla="*/ 0 h 417"/>
              <a:gd name="T59" fmla="*/ 485 w 485"/>
              <a:gd name="T60" fmla="*/ 417 h 41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85" h="417">
                <a:moveTo>
                  <a:pt x="296" y="45"/>
                </a:moveTo>
                <a:cubicBezTo>
                  <a:pt x="266" y="15"/>
                  <a:pt x="236" y="9"/>
                  <a:pt x="197" y="0"/>
                </a:cubicBezTo>
                <a:cubicBezTo>
                  <a:pt x="163" y="25"/>
                  <a:pt x="140" y="29"/>
                  <a:pt x="99" y="38"/>
                </a:cubicBezTo>
                <a:cubicBezTo>
                  <a:pt x="64" y="91"/>
                  <a:pt x="84" y="73"/>
                  <a:pt x="46" y="98"/>
                </a:cubicBezTo>
                <a:cubicBezTo>
                  <a:pt x="43" y="123"/>
                  <a:pt x="47" y="150"/>
                  <a:pt x="38" y="174"/>
                </a:cubicBezTo>
                <a:cubicBezTo>
                  <a:pt x="33" y="186"/>
                  <a:pt x="15" y="187"/>
                  <a:pt x="8" y="197"/>
                </a:cubicBezTo>
                <a:cubicBezTo>
                  <a:pt x="2" y="205"/>
                  <a:pt x="3" y="217"/>
                  <a:pt x="0" y="227"/>
                </a:cubicBezTo>
                <a:cubicBezTo>
                  <a:pt x="7" y="262"/>
                  <a:pt x="3" y="284"/>
                  <a:pt x="38" y="295"/>
                </a:cubicBezTo>
                <a:cubicBezTo>
                  <a:pt x="48" y="305"/>
                  <a:pt x="57" y="318"/>
                  <a:pt x="69" y="326"/>
                </a:cubicBezTo>
                <a:cubicBezTo>
                  <a:pt x="78" y="331"/>
                  <a:pt x="91" y="327"/>
                  <a:pt x="99" y="333"/>
                </a:cubicBezTo>
                <a:cubicBezTo>
                  <a:pt x="114" y="345"/>
                  <a:pt x="108" y="372"/>
                  <a:pt x="122" y="386"/>
                </a:cubicBezTo>
                <a:cubicBezTo>
                  <a:pt x="136" y="400"/>
                  <a:pt x="158" y="405"/>
                  <a:pt x="175" y="417"/>
                </a:cubicBezTo>
                <a:cubicBezTo>
                  <a:pt x="215" y="409"/>
                  <a:pt x="236" y="405"/>
                  <a:pt x="258" y="371"/>
                </a:cubicBezTo>
                <a:cubicBezTo>
                  <a:pt x="249" y="321"/>
                  <a:pt x="243" y="309"/>
                  <a:pt x="296" y="295"/>
                </a:cubicBezTo>
                <a:cubicBezTo>
                  <a:pt x="345" y="320"/>
                  <a:pt x="330" y="300"/>
                  <a:pt x="372" y="273"/>
                </a:cubicBezTo>
                <a:cubicBezTo>
                  <a:pt x="423" y="289"/>
                  <a:pt x="423" y="291"/>
                  <a:pt x="470" y="257"/>
                </a:cubicBezTo>
                <a:cubicBezTo>
                  <a:pt x="443" y="218"/>
                  <a:pt x="444" y="172"/>
                  <a:pt x="485" y="144"/>
                </a:cubicBezTo>
                <a:cubicBezTo>
                  <a:pt x="448" y="88"/>
                  <a:pt x="357" y="58"/>
                  <a:pt x="296" y="38"/>
                </a:cubicBezTo>
                <a:cubicBezTo>
                  <a:pt x="256" y="47"/>
                  <a:pt x="256" y="45"/>
                  <a:pt x="296" y="45"/>
                </a:cubicBez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400"/>
          </a:p>
        </p:txBody>
      </p:sp>
      <p:sp>
        <p:nvSpPr>
          <p:cNvPr id="18484" name="Line 16"/>
          <p:cNvSpPr>
            <a:spLocks noChangeShapeType="1"/>
          </p:cNvSpPr>
          <p:nvPr/>
        </p:nvSpPr>
        <p:spPr bwMode="auto">
          <a:xfrm>
            <a:off x="1608826" y="4271512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8486" name="Text Box 18"/>
          <p:cNvSpPr txBox="1">
            <a:spLocks noChangeArrowheads="1"/>
          </p:cNvSpPr>
          <p:nvPr/>
        </p:nvSpPr>
        <p:spPr bwMode="auto">
          <a:xfrm>
            <a:off x="437072" y="1824486"/>
            <a:ext cx="1637179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600" dirty="0" err="1" smtClean="0"/>
              <a:t>биоусилитель</a:t>
            </a:r>
            <a:endParaRPr lang="ru-RU" sz="1600" dirty="0"/>
          </a:p>
        </p:txBody>
      </p:sp>
      <p:grpSp>
        <p:nvGrpSpPr>
          <p:cNvPr id="3" name="Group 78"/>
          <p:cNvGrpSpPr>
            <a:grpSpLocks/>
          </p:cNvGrpSpPr>
          <p:nvPr/>
        </p:nvGrpSpPr>
        <p:grpSpPr bwMode="auto">
          <a:xfrm>
            <a:off x="2711533" y="3147296"/>
            <a:ext cx="5997039" cy="356409"/>
            <a:chOff x="1680" y="2918"/>
            <a:chExt cx="3840" cy="346"/>
          </a:xfrm>
        </p:grpSpPr>
        <p:sp>
          <p:nvSpPr>
            <p:cNvPr id="18479" name="Line 4"/>
            <p:cNvSpPr>
              <a:spLocks noChangeShapeType="1"/>
            </p:cNvSpPr>
            <p:nvPr/>
          </p:nvSpPr>
          <p:spPr bwMode="auto">
            <a:xfrm>
              <a:off x="1680" y="3264"/>
              <a:ext cx="374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0" name="Text Box 19"/>
            <p:cNvSpPr txBox="1">
              <a:spLocks noChangeArrowheads="1"/>
            </p:cNvSpPr>
            <p:nvPr/>
          </p:nvSpPr>
          <p:spPr bwMode="auto">
            <a:xfrm>
              <a:off x="4688" y="2918"/>
              <a:ext cx="8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>
                  <a:latin typeface="Tahoma" pitchFamily="34" charset="0"/>
                </a:rPr>
                <a:t>время, мс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711533" y="141515"/>
            <a:ext cx="637185" cy="3362190"/>
            <a:chOff x="1680" y="0"/>
            <a:chExt cx="408" cy="3264"/>
          </a:xfrm>
        </p:grpSpPr>
        <p:sp>
          <p:nvSpPr>
            <p:cNvPr id="18477" name="Line 5"/>
            <p:cNvSpPr>
              <a:spLocks noChangeShapeType="1"/>
            </p:cNvSpPr>
            <p:nvPr/>
          </p:nvSpPr>
          <p:spPr bwMode="auto">
            <a:xfrm flipV="1">
              <a:off x="1680" y="192"/>
              <a:ext cx="0" cy="307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8" name="Text Box 22"/>
            <p:cNvSpPr txBox="1">
              <a:spLocks noChangeArrowheads="1"/>
            </p:cNvSpPr>
            <p:nvPr/>
          </p:nvSpPr>
          <p:spPr bwMode="auto">
            <a:xfrm>
              <a:off x="1776" y="0"/>
              <a:ext cx="3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dirty="0">
                  <a:latin typeface="Tahoma" pitchFamily="34" charset="0"/>
                </a:rPr>
                <a:t>мВ</a:t>
              </a:r>
            </a:p>
          </p:txBody>
        </p:sp>
      </p:grpSp>
      <p:sp>
        <p:nvSpPr>
          <p:cNvPr id="18471" name="Line 6"/>
          <p:cNvSpPr>
            <a:spLocks noChangeShapeType="1"/>
          </p:cNvSpPr>
          <p:nvPr/>
        </p:nvSpPr>
        <p:spPr bwMode="auto">
          <a:xfrm>
            <a:off x="2702907" y="1368987"/>
            <a:ext cx="5772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2" name="Line 7"/>
          <p:cNvSpPr>
            <a:spLocks noChangeShapeType="1"/>
          </p:cNvSpPr>
          <p:nvPr/>
        </p:nvSpPr>
        <p:spPr bwMode="auto">
          <a:xfrm>
            <a:off x="2702907" y="3050082"/>
            <a:ext cx="57721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3" name="Line 8"/>
          <p:cNvSpPr>
            <a:spLocks noChangeShapeType="1"/>
          </p:cNvSpPr>
          <p:nvPr/>
        </p:nvSpPr>
        <p:spPr bwMode="auto">
          <a:xfrm>
            <a:off x="2702907" y="2383114"/>
            <a:ext cx="57721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4" name="Text Box 26"/>
          <p:cNvSpPr txBox="1">
            <a:spLocks noChangeArrowheads="1"/>
          </p:cNvSpPr>
          <p:nvPr/>
        </p:nvSpPr>
        <p:spPr bwMode="auto">
          <a:xfrm>
            <a:off x="2310913" y="1220655"/>
            <a:ext cx="317031" cy="2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ahoma" pitchFamily="34" charset="0"/>
              </a:rPr>
              <a:t>0</a:t>
            </a:r>
          </a:p>
        </p:txBody>
      </p:sp>
      <p:sp>
        <p:nvSpPr>
          <p:cNvPr id="18475" name="Text Box 27"/>
          <p:cNvSpPr txBox="1">
            <a:spLocks noChangeArrowheads="1"/>
          </p:cNvSpPr>
          <p:nvPr/>
        </p:nvSpPr>
        <p:spPr bwMode="auto">
          <a:xfrm>
            <a:off x="2111830" y="2258346"/>
            <a:ext cx="543482" cy="2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Tahoma" pitchFamily="34" charset="0"/>
              </a:rPr>
              <a:t>-50</a:t>
            </a:r>
          </a:p>
        </p:txBody>
      </p:sp>
      <p:sp>
        <p:nvSpPr>
          <p:cNvPr id="18476" name="Text Box 28"/>
          <p:cNvSpPr txBox="1">
            <a:spLocks noChangeArrowheads="1"/>
          </p:cNvSpPr>
          <p:nvPr/>
        </p:nvSpPr>
        <p:spPr bwMode="auto">
          <a:xfrm>
            <a:off x="2094576" y="2864930"/>
            <a:ext cx="543482" cy="2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Tahoma" pitchFamily="34" charset="0"/>
              </a:rPr>
              <a:t>-70</a:t>
            </a:r>
          </a:p>
        </p:txBody>
      </p:sp>
      <p:sp>
        <p:nvSpPr>
          <p:cNvPr id="18470" name="Text Box 33"/>
          <p:cNvSpPr txBox="1">
            <a:spLocks noChangeArrowheads="1"/>
          </p:cNvSpPr>
          <p:nvPr/>
        </p:nvSpPr>
        <p:spPr bwMode="auto">
          <a:xfrm>
            <a:off x="3141892" y="4997480"/>
            <a:ext cx="568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/>
              <a:t>10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мВ</a:t>
            </a:r>
          </a:p>
        </p:txBody>
      </p:sp>
      <p:sp>
        <p:nvSpPr>
          <p:cNvPr id="18463" name="Text Box 49"/>
          <p:cNvSpPr txBox="1">
            <a:spLocks noChangeArrowheads="1"/>
          </p:cNvSpPr>
          <p:nvPr/>
        </p:nvSpPr>
        <p:spPr bwMode="auto">
          <a:xfrm>
            <a:off x="3672184" y="5012563"/>
            <a:ext cx="520055" cy="37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/>
              <a:t>15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мВ</a:t>
            </a:r>
          </a:p>
        </p:txBody>
      </p:sp>
      <p:sp>
        <p:nvSpPr>
          <p:cNvPr id="18457" name="Text Box 53"/>
          <p:cNvSpPr txBox="1">
            <a:spLocks noChangeArrowheads="1"/>
          </p:cNvSpPr>
          <p:nvPr/>
        </p:nvSpPr>
        <p:spPr bwMode="auto">
          <a:xfrm>
            <a:off x="4096894" y="5012563"/>
            <a:ext cx="520056" cy="37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/>
              <a:t>20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мВ</a:t>
            </a:r>
          </a:p>
        </p:txBody>
      </p:sp>
      <p:sp>
        <p:nvSpPr>
          <p:cNvPr id="18449" name="Text Box 65"/>
          <p:cNvSpPr txBox="1">
            <a:spLocks noChangeArrowheads="1"/>
          </p:cNvSpPr>
          <p:nvPr/>
        </p:nvSpPr>
        <p:spPr bwMode="auto">
          <a:xfrm>
            <a:off x="2084319" y="667094"/>
            <a:ext cx="6190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/>
              <a:t>+</a:t>
            </a:r>
            <a:r>
              <a:rPr lang="ru-RU" sz="2000" dirty="0" smtClean="0"/>
              <a:t>30</a:t>
            </a:r>
            <a:endParaRPr lang="ru-RU" sz="2000" dirty="0"/>
          </a:p>
        </p:txBody>
      </p:sp>
      <p:sp>
        <p:nvSpPr>
          <p:cNvPr id="18452" name="Text Box 73"/>
          <p:cNvSpPr txBox="1">
            <a:spLocks noChangeArrowheads="1"/>
          </p:cNvSpPr>
          <p:nvPr/>
        </p:nvSpPr>
        <p:spPr bwMode="auto">
          <a:xfrm>
            <a:off x="6305539" y="2123100"/>
            <a:ext cx="2592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/>
              <a:t>порог запуска </a:t>
            </a:r>
            <a:r>
              <a:rPr lang="ru-RU" sz="2000" dirty="0" smtClean="0"/>
              <a:t>ПД 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КУД</a:t>
            </a:r>
            <a:endParaRPr lang="ru-RU" sz="2000" dirty="0"/>
          </a:p>
        </p:txBody>
      </p:sp>
      <p:sp>
        <p:nvSpPr>
          <p:cNvPr id="36" name="Полилиния 35"/>
          <p:cNvSpPr/>
          <p:nvPr/>
        </p:nvSpPr>
        <p:spPr bwMode="auto">
          <a:xfrm>
            <a:off x="2829464" y="675736"/>
            <a:ext cx="5598544" cy="2386641"/>
          </a:xfrm>
          <a:custGeom>
            <a:avLst/>
            <a:gdLst>
              <a:gd name="connsiteX0" fmla="*/ 0 w 5598544"/>
              <a:gd name="connsiteY0" fmla="*/ 2360762 h 2386641"/>
              <a:gd name="connsiteX1" fmla="*/ 172528 w 5598544"/>
              <a:gd name="connsiteY1" fmla="*/ 2369389 h 2386641"/>
              <a:gd name="connsiteX2" fmla="*/ 276045 w 5598544"/>
              <a:gd name="connsiteY2" fmla="*/ 2300377 h 2386641"/>
              <a:gd name="connsiteX3" fmla="*/ 353683 w 5598544"/>
              <a:gd name="connsiteY3" fmla="*/ 2214113 h 2386641"/>
              <a:gd name="connsiteX4" fmla="*/ 457200 w 5598544"/>
              <a:gd name="connsiteY4" fmla="*/ 2214113 h 2386641"/>
              <a:gd name="connsiteX5" fmla="*/ 448574 w 5598544"/>
              <a:gd name="connsiteY5" fmla="*/ 2334883 h 2386641"/>
              <a:gd name="connsiteX6" fmla="*/ 552091 w 5598544"/>
              <a:gd name="connsiteY6" fmla="*/ 2369389 h 2386641"/>
              <a:gd name="connsiteX7" fmla="*/ 664234 w 5598544"/>
              <a:gd name="connsiteY7" fmla="*/ 2343509 h 2386641"/>
              <a:gd name="connsiteX8" fmla="*/ 681487 w 5598544"/>
              <a:gd name="connsiteY8" fmla="*/ 2214113 h 2386641"/>
              <a:gd name="connsiteX9" fmla="*/ 810883 w 5598544"/>
              <a:gd name="connsiteY9" fmla="*/ 2058838 h 2386641"/>
              <a:gd name="connsiteX10" fmla="*/ 888521 w 5598544"/>
              <a:gd name="connsiteY10" fmla="*/ 2050211 h 2386641"/>
              <a:gd name="connsiteX11" fmla="*/ 897147 w 5598544"/>
              <a:gd name="connsiteY11" fmla="*/ 2248619 h 2386641"/>
              <a:gd name="connsiteX12" fmla="*/ 966159 w 5598544"/>
              <a:gd name="connsiteY12" fmla="*/ 2352136 h 2386641"/>
              <a:gd name="connsiteX13" fmla="*/ 1078302 w 5598544"/>
              <a:gd name="connsiteY13" fmla="*/ 2360762 h 2386641"/>
              <a:gd name="connsiteX14" fmla="*/ 1121434 w 5598544"/>
              <a:gd name="connsiteY14" fmla="*/ 2309004 h 2386641"/>
              <a:gd name="connsiteX15" fmla="*/ 1130061 w 5598544"/>
              <a:gd name="connsiteY15" fmla="*/ 2145102 h 2386641"/>
              <a:gd name="connsiteX16" fmla="*/ 1268083 w 5598544"/>
              <a:gd name="connsiteY16" fmla="*/ 1938068 h 2386641"/>
              <a:gd name="connsiteX17" fmla="*/ 1345721 w 5598544"/>
              <a:gd name="connsiteY17" fmla="*/ 1894936 h 2386641"/>
              <a:gd name="connsiteX18" fmla="*/ 1345721 w 5598544"/>
              <a:gd name="connsiteY18" fmla="*/ 2153728 h 2386641"/>
              <a:gd name="connsiteX19" fmla="*/ 1354347 w 5598544"/>
              <a:gd name="connsiteY19" fmla="*/ 2309004 h 2386641"/>
              <a:gd name="connsiteX20" fmla="*/ 1457864 w 5598544"/>
              <a:gd name="connsiteY20" fmla="*/ 2369389 h 2386641"/>
              <a:gd name="connsiteX21" fmla="*/ 1526876 w 5598544"/>
              <a:gd name="connsiteY21" fmla="*/ 2360762 h 2386641"/>
              <a:gd name="connsiteX22" fmla="*/ 1526876 w 5598544"/>
              <a:gd name="connsiteY22" fmla="*/ 2257245 h 2386641"/>
              <a:gd name="connsiteX23" fmla="*/ 1526876 w 5598544"/>
              <a:gd name="connsiteY23" fmla="*/ 1869056 h 2386641"/>
              <a:gd name="connsiteX24" fmla="*/ 1604513 w 5598544"/>
              <a:gd name="connsiteY24" fmla="*/ 1731034 h 2386641"/>
              <a:gd name="connsiteX25" fmla="*/ 1656272 w 5598544"/>
              <a:gd name="connsiteY25" fmla="*/ 1627517 h 2386641"/>
              <a:gd name="connsiteX26" fmla="*/ 1664898 w 5598544"/>
              <a:gd name="connsiteY26" fmla="*/ 549215 h 2386641"/>
              <a:gd name="connsiteX27" fmla="*/ 1656272 w 5598544"/>
              <a:gd name="connsiteY27" fmla="*/ 238664 h 2386641"/>
              <a:gd name="connsiteX28" fmla="*/ 1699404 w 5598544"/>
              <a:gd name="connsiteY28" fmla="*/ 109268 h 2386641"/>
              <a:gd name="connsiteX29" fmla="*/ 1733910 w 5598544"/>
              <a:gd name="connsiteY29" fmla="*/ 169653 h 2386641"/>
              <a:gd name="connsiteX30" fmla="*/ 1742536 w 5598544"/>
              <a:gd name="connsiteY30" fmla="*/ 592347 h 2386641"/>
              <a:gd name="connsiteX31" fmla="*/ 1742536 w 5598544"/>
              <a:gd name="connsiteY31" fmla="*/ 1722407 h 2386641"/>
              <a:gd name="connsiteX32" fmla="*/ 1751162 w 5598544"/>
              <a:gd name="connsiteY32" fmla="*/ 2205487 h 2386641"/>
              <a:gd name="connsiteX33" fmla="*/ 1837427 w 5598544"/>
              <a:gd name="connsiteY33" fmla="*/ 2360762 h 2386641"/>
              <a:gd name="connsiteX34" fmla="*/ 1958196 w 5598544"/>
              <a:gd name="connsiteY34" fmla="*/ 2360762 h 2386641"/>
              <a:gd name="connsiteX35" fmla="*/ 1984076 w 5598544"/>
              <a:gd name="connsiteY35" fmla="*/ 2257245 h 2386641"/>
              <a:gd name="connsiteX36" fmla="*/ 1975449 w 5598544"/>
              <a:gd name="connsiteY36" fmla="*/ 1929441 h 2386641"/>
              <a:gd name="connsiteX37" fmla="*/ 2053087 w 5598544"/>
              <a:gd name="connsiteY37" fmla="*/ 1739660 h 2386641"/>
              <a:gd name="connsiteX38" fmla="*/ 2113472 w 5598544"/>
              <a:gd name="connsiteY38" fmla="*/ 1662022 h 2386641"/>
              <a:gd name="connsiteX39" fmla="*/ 2113472 w 5598544"/>
              <a:gd name="connsiteY39" fmla="*/ 1299713 h 2386641"/>
              <a:gd name="connsiteX40" fmla="*/ 2113472 w 5598544"/>
              <a:gd name="connsiteY40" fmla="*/ 376687 h 2386641"/>
              <a:gd name="connsiteX41" fmla="*/ 2130725 w 5598544"/>
              <a:gd name="connsiteY41" fmla="*/ 161026 h 2386641"/>
              <a:gd name="connsiteX42" fmla="*/ 2173857 w 5598544"/>
              <a:gd name="connsiteY42" fmla="*/ 117894 h 2386641"/>
              <a:gd name="connsiteX43" fmla="*/ 2199736 w 5598544"/>
              <a:gd name="connsiteY43" fmla="*/ 238664 h 2386641"/>
              <a:gd name="connsiteX44" fmla="*/ 2199736 w 5598544"/>
              <a:gd name="connsiteY44" fmla="*/ 1549879 h 2386641"/>
              <a:gd name="connsiteX45" fmla="*/ 2191110 w 5598544"/>
              <a:gd name="connsiteY45" fmla="*/ 2188234 h 2386641"/>
              <a:gd name="connsiteX46" fmla="*/ 2311879 w 5598544"/>
              <a:gd name="connsiteY46" fmla="*/ 2343509 h 2386641"/>
              <a:gd name="connsiteX47" fmla="*/ 2415396 w 5598544"/>
              <a:gd name="connsiteY47" fmla="*/ 2352136 h 2386641"/>
              <a:gd name="connsiteX48" fmla="*/ 2424023 w 5598544"/>
              <a:gd name="connsiteY48" fmla="*/ 2205487 h 2386641"/>
              <a:gd name="connsiteX49" fmla="*/ 2424023 w 5598544"/>
              <a:gd name="connsiteY49" fmla="*/ 1869056 h 2386641"/>
              <a:gd name="connsiteX50" fmla="*/ 2493034 w 5598544"/>
              <a:gd name="connsiteY50" fmla="*/ 1705155 h 2386641"/>
              <a:gd name="connsiteX51" fmla="*/ 2553419 w 5598544"/>
              <a:gd name="connsiteY51" fmla="*/ 1644770 h 2386641"/>
              <a:gd name="connsiteX52" fmla="*/ 2553419 w 5598544"/>
              <a:gd name="connsiteY52" fmla="*/ 1549879 h 2386641"/>
              <a:gd name="connsiteX53" fmla="*/ 2553419 w 5598544"/>
              <a:gd name="connsiteY53" fmla="*/ 885645 h 2386641"/>
              <a:gd name="connsiteX54" fmla="*/ 2553419 w 5598544"/>
              <a:gd name="connsiteY54" fmla="*/ 445698 h 2386641"/>
              <a:gd name="connsiteX55" fmla="*/ 2544793 w 5598544"/>
              <a:gd name="connsiteY55" fmla="*/ 255917 h 2386641"/>
              <a:gd name="connsiteX56" fmla="*/ 2553419 w 5598544"/>
              <a:gd name="connsiteY56" fmla="*/ 143773 h 2386641"/>
              <a:gd name="connsiteX57" fmla="*/ 2596551 w 5598544"/>
              <a:gd name="connsiteY57" fmla="*/ 135147 h 2386641"/>
              <a:gd name="connsiteX58" fmla="*/ 2605178 w 5598544"/>
              <a:gd name="connsiteY58" fmla="*/ 247290 h 2386641"/>
              <a:gd name="connsiteX59" fmla="*/ 2622430 w 5598544"/>
              <a:gd name="connsiteY59" fmla="*/ 738996 h 2386641"/>
              <a:gd name="connsiteX60" fmla="*/ 2631057 w 5598544"/>
              <a:gd name="connsiteY60" fmla="*/ 2032958 h 2386641"/>
              <a:gd name="connsiteX61" fmla="*/ 2674189 w 5598544"/>
              <a:gd name="connsiteY61" fmla="*/ 2300377 h 2386641"/>
              <a:gd name="connsiteX62" fmla="*/ 2794959 w 5598544"/>
              <a:gd name="connsiteY62" fmla="*/ 2360762 h 2386641"/>
              <a:gd name="connsiteX63" fmla="*/ 2829464 w 5598544"/>
              <a:gd name="connsiteY63" fmla="*/ 2352136 h 2386641"/>
              <a:gd name="connsiteX64" fmla="*/ 2863970 w 5598544"/>
              <a:gd name="connsiteY64" fmla="*/ 2309004 h 2386641"/>
              <a:gd name="connsiteX65" fmla="*/ 2863970 w 5598544"/>
              <a:gd name="connsiteY65" fmla="*/ 2110596 h 2386641"/>
              <a:gd name="connsiteX66" fmla="*/ 2863970 w 5598544"/>
              <a:gd name="connsiteY66" fmla="*/ 1869056 h 2386641"/>
              <a:gd name="connsiteX67" fmla="*/ 2950234 w 5598544"/>
              <a:gd name="connsiteY67" fmla="*/ 1713781 h 2386641"/>
              <a:gd name="connsiteX68" fmla="*/ 2993366 w 5598544"/>
              <a:gd name="connsiteY68" fmla="*/ 1627517 h 2386641"/>
              <a:gd name="connsiteX69" fmla="*/ 3001993 w 5598544"/>
              <a:gd name="connsiteY69" fmla="*/ 1265207 h 2386641"/>
              <a:gd name="connsiteX70" fmla="*/ 3010619 w 5598544"/>
              <a:gd name="connsiteY70" fmla="*/ 445698 h 2386641"/>
              <a:gd name="connsiteX71" fmla="*/ 3010619 w 5598544"/>
              <a:gd name="connsiteY71" fmla="*/ 169653 h 2386641"/>
              <a:gd name="connsiteX72" fmla="*/ 3062378 w 5598544"/>
              <a:gd name="connsiteY72" fmla="*/ 135147 h 2386641"/>
              <a:gd name="connsiteX73" fmla="*/ 3071004 w 5598544"/>
              <a:gd name="connsiteY73" fmla="*/ 618226 h 2386641"/>
              <a:gd name="connsiteX74" fmla="*/ 3071004 w 5598544"/>
              <a:gd name="connsiteY74" fmla="*/ 1437736 h 2386641"/>
              <a:gd name="connsiteX75" fmla="*/ 3071004 w 5598544"/>
              <a:gd name="connsiteY75" fmla="*/ 2007079 h 2386641"/>
              <a:gd name="connsiteX76" fmla="*/ 3105510 w 5598544"/>
              <a:gd name="connsiteY76" fmla="*/ 2326256 h 2386641"/>
              <a:gd name="connsiteX77" fmla="*/ 3329796 w 5598544"/>
              <a:gd name="connsiteY77" fmla="*/ 2369389 h 2386641"/>
              <a:gd name="connsiteX78" fmla="*/ 4028536 w 5598544"/>
              <a:gd name="connsiteY78" fmla="*/ 2378015 h 2386641"/>
              <a:gd name="connsiteX79" fmla="*/ 5598544 w 5598544"/>
              <a:gd name="connsiteY79" fmla="*/ 2369389 h 2386641"/>
              <a:gd name="connsiteX0" fmla="*/ 0 w 5598544"/>
              <a:gd name="connsiteY0" fmla="*/ 2360762 h 2386641"/>
              <a:gd name="connsiteX1" fmla="*/ 172528 w 5598544"/>
              <a:gd name="connsiteY1" fmla="*/ 2369389 h 2386641"/>
              <a:gd name="connsiteX2" fmla="*/ 276045 w 5598544"/>
              <a:gd name="connsiteY2" fmla="*/ 2300377 h 2386641"/>
              <a:gd name="connsiteX3" fmla="*/ 353683 w 5598544"/>
              <a:gd name="connsiteY3" fmla="*/ 2214113 h 2386641"/>
              <a:gd name="connsiteX4" fmla="*/ 457200 w 5598544"/>
              <a:gd name="connsiteY4" fmla="*/ 2214113 h 2386641"/>
              <a:gd name="connsiteX5" fmla="*/ 448574 w 5598544"/>
              <a:gd name="connsiteY5" fmla="*/ 2334883 h 2386641"/>
              <a:gd name="connsiteX6" fmla="*/ 552091 w 5598544"/>
              <a:gd name="connsiteY6" fmla="*/ 2369389 h 2386641"/>
              <a:gd name="connsiteX7" fmla="*/ 664234 w 5598544"/>
              <a:gd name="connsiteY7" fmla="*/ 2343509 h 2386641"/>
              <a:gd name="connsiteX8" fmla="*/ 681487 w 5598544"/>
              <a:gd name="connsiteY8" fmla="*/ 2214113 h 2386641"/>
              <a:gd name="connsiteX9" fmla="*/ 810883 w 5598544"/>
              <a:gd name="connsiteY9" fmla="*/ 2058838 h 2386641"/>
              <a:gd name="connsiteX10" fmla="*/ 888521 w 5598544"/>
              <a:gd name="connsiteY10" fmla="*/ 2050211 h 2386641"/>
              <a:gd name="connsiteX11" fmla="*/ 897147 w 5598544"/>
              <a:gd name="connsiteY11" fmla="*/ 2248619 h 2386641"/>
              <a:gd name="connsiteX12" fmla="*/ 966159 w 5598544"/>
              <a:gd name="connsiteY12" fmla="*/ 2352136 h 2386641"/>
              <a:gd name="connsiteX13" fmla="*/ 1078302 w 5598544"/>
              <a:gd name="connsiteY13" fmla="*/ 2360762 h 2386641"/>
              <a:gd name="connsiteX14" fmla="*/ 1121434 w 5598544"/>
              <a:gd name="connsiteY14" fmla="*/ 2309004 h 2386641"/>
              <a:gd name="connsiteX15" fmla="*/ 1130061 w 5598544"/>
              <a:gd name="connsiteY15" fmla="*/ 2145102 h 2386641"/>
              <a:gd name="connsiteX16" fmla="*/ 1268083 w 5598544"/>
              <a:gd name="connsiteY16" fmla="*/ 1938068 h 2386641"/>
              <a:gd name="connsiteX17" fmla="*/ 1345721 w 5598544"/>
              <a:gd name="connsiteY17" fmla="*/ 1894936 h 2386641"/>
              <a:gd name="connsiteX18" fmla="*/ 1345721 w 5598544"/>
              <a:gd name="connsiteY18" fmla="*/ 2153728 h 2386641"/>
              <a:gd name="connsiteX19" fmla="*/ 1354347 w 5598544"/>
              <a:gd name="connsiteY19" fmla="*/ 2309004 h 2386641"/>
              <a:gd name="connsiteX20" fmla="*/ 1457864 w 5598544"/>
              <a:gd name="connsiteY20" fmla="*/ 2369389 h 2386641"/>
              <a:gd name="connsiteX21" fmla="*/ 1526876 w 5598544"/>
              <a:gd name="connsiteY21" fmla="*/ 2360762 h 2386641"/>
              <a:gd name="connsiteX22" fmla="*/ 1526876 w 5598544"/>
              <a:gd name="connsiteY22" fmla="*/ 2257245 h 2386641"/>
              <a:gd name="connsiteX23" fmla="*/ 1526876 w 5598544"/>
              <a:gd name="connsiteY23" fmla="*/ 1869056 h 2386641"/>
              <a:gd name="connsiteX24" fmla="*/ 1604513 w 5598544"/>
              <a:gd name="connsiteY24" fmla="*/ 1731034 h 2386641"/>
              <a:gd name="connsiteX25" fmla="*/ 1656272 w 5598544"/>
              <a:gd name="connsiteY25" fmla="*/ 1627517 h 2386641"/>
              <a:gd name="connsiteX26" fmla="*/ 1664898 w 5598544"/>
              <a:gd name="connsiteY26" fmla="*/ 549215 h 2386641"/>
              <a:gd name="connsiteX27" fmla="*/ 1656272 w 5598544"/>
              <a:gd name="connsiteY27" fmla="*/ 238664 h 2386641"/>
              <a:gd name="connsiteX28" fmla="*/ 1699404 w 5598544"/>
              <a:gd name="connsiteY28" fmla="*/ 109268 h 2386641"/>
              <a:gd name="connsiteX29" fmla="*/ 1733910 w 5598544"/>
              <a:gd name="connsiteY29" fmla="*/ 169653 h 2386641"/>
              <a:gd name="connsiteX30" fmla="*/ 1742536 w 5598544"/>
              <a:gd name="connsiteY30" fmla="*/ 592347 h 2386641"/>
              <a:gd name="connsiteX31" fmla="*/ 1742536 w 5598544"/>
              <a:gd name="connsiteY31" fmla="*/ 1722407 h 2386641"/>
              <a:gd name="connsiteX32" fmla="*/ 1751162 w 5598544"/>
              <a:gd name="connsiteY32" fmla="*/ 2205487 h 2386641"/>
              <a:gd name="connsiteX33" fmla="*/ 1837427 w 5598544"/>
              <a:gd name="connsiteY33" fmla="*/ 2360762 h 2386641"/>
              <a:gd name="connsiteX34" fmla="*/ 1958196 w 5598544"/>
              <a:gd name="connsiteY34" fmla="*/ 2360762 h 2386641"/>
              <a:gd name="connsiteX35" fmla="*/ 1984076 w 5598544"/>
              <a:gd name="connsiteY35" fmla="*/ 2257245 h 2386641"/>
              <a:gd name="connsiteX36" fmla="*/ 1975449 w 5598544"/>
              <a:gd name="connsiteY36" fmla="*/ 1929441 h 2386641"/>
              <a:gd name="connsiteX37" fmla="*/ 2053087 w 5598544"/>
              <a:gd name="connsiteY37" fmla="*/ 1739660 h 2386641"/>
              <a:gd name="connsiteX38" fmla="*/ 2113472 w 5598544"/>
              <a:gd name="connsiteY38" fmla="*/ 1662022 h 2386641"/>
              <a:gd name="connsiteX39" fmla="*/ 2113472 w 5598544"/>
              <a:gd name="connsiteY39" fmla="*/ 1299713 h 2386641"/>
              <a:gd name="connsiteX40" fmla="*/ 2113472 w 5598544"/>
              <a:gd name="connsiteY40" fmla="*/ 376687 h 2386641"/>
              <a:gd name="connsiteX41" fmla="*/ 2130725 w 5598544"/>
              <a:gd name="connsiteY41" fmla="*/ 161026 h 2386641"/>
              <a:gd name="connsiteX42" fmla="*/ 2173857 w 5598544"/>
              <a:gd name="connsiteY42" fmla="*/ 117894 h 2386641"/>
              <a:gd name="connsiteX43" fmla="*/ 2199736 w 5598544"/>
              <a:gd name="connsiteY43" fmla="*/ 238664 h 2386641"/>
              <a:gd name="connsiteX44" fmla="*/ 2199736 w 5598544"/>
              <a:gd name="connsiteY44" fmla="*/ 1549879 h 2386641"/>
              <a:gd name="connsiteX45" fmla="*/ 2191110 w 5598544"/>
              <a:gd name="connsiteY45" fmla="*/ 2188234 h 2386641"/>
              <a:gd name="connsiteX46" fmla="*/ 2311879 w 5598544"/>
              <a:gd name="connsiteY46" fmla="*/ 2343509 h 2386641"/>
              <a:gd name="connsiteX47" fmla="*/ 2415396 w 5598544"/>
              <a:gd name="connsiteY47" fmla="*/ 2352136 h 2386641"/>
              <a:gd name="connsiteX48" fmla="*/ 2424023 w 5598544"/>
              <a:gd name="connsiteY48" fmla="*/ 2205487 h 2386641"/>
              <a:gd name="connsiteX49" fmla="*/ 2424023 w 5598544"/>
              <a:gd name="connsiteY49" fmla="*/ 1869056 h 2386641"/>
              <a:gd name="connsiteX50" fmla="*/ 2493034 w 5598544"/>
              <a:gd name="connsiteY50" fmla="*/ 1705155 h 2386641"/>
              <a:gd name="connsiteX51" fmla="*/ 2553419 w 5598544"/>
              <a:gd name="connsiteY51" fmla="*/ 1644770 h 2386641"/>
              <a:gd name="connsiteX52" fmla="*/ 2553419 w 5598544"/>
              <a:gd name="connsiteY52" fmla="*/ 1549879 h 2386641"/>
              <a:gd name="connsiteX53" fmla="*/ 2553419 w 5598544"/>
              <a:gd name="connsiteY53" fmla="*/ 885645 h 2386641"/>
              <a:gd name="connsiteX54" fmla="*/ 2553419 w 5598544"/>
              <a:gd name="connsiteY54" fmla="*/ 445698 h 2386641"/>
              <a:gd name="connsiteX55" fmla="*/ 2544793 w 5598544"/>
              <a:gd name="connsiteY55" fmla="*/ 255917 h 2386641"/>
              <a:gd name="connsiteX56" fmla="*/ 2553419 w 5598544"/>
              <a:gd name="connsiteY56" fmla="*/ 143773 h 2386641"/>
              <a:gd name="connsiteX57" fmla="*/ 2596551 w 5598544"/>
              <a:gd name="connsiteY57" fmla="*/ 135147 h 2386641"/>
              <a:gd name="connsiteX58" fmla="*/ 2605178 w 5598544"/>
              <a:gd name="connsiteY58" fmla="*/ 247290 h 2386641"/>
              <a:gd name="connsiteX59" fmla="*/ 2622430 w 5598544"/>
              <a:gd name="connsiteY59" fmla="*/ 738996 h 2386641"/>
              <a:gd name="connsiteX60" fmla="*/ 2631057 w 5598544"/>
              <a:gd name="connsiteY60" fmla="*/ 2032958 h 2386641"/>
              <a:gd name="connsiteX61" fmla="*/ 2674189 w 5598544"/>
              <a:gd name="connsiteY61" fmla="*/ 2300377 h 2386641"/>
              <a:gd name="connsiteX62" fmla="*/ 2794959 w 5598544"/>
              <a:gd name="connsiteY62" fmla="*/ 2360762 h 2386641"/>
              <a:gd name="connsiteX63" fmla="*/ 2829464 w 5598544"/>
              <a:gd name="connsiteY63" fmla="*/ 2352136 h 2386641"/>
              <a:gd name="connsiteX64" fmla="*/ 2863970 w 5598544"/>
              <a:gd name="connsiteY64" fmla="*/ 2309004 h 2386641"/>
              <a:gd name="connsiteX65" fmla="*/ 2863970 w 5598544"/>
              <a:gd name="connsiteY65" fmla="*/ 2110596 h 2386641"/>
              <a:gd name="connsiteX66" fmla="*/ 2863970 w 5598544"/>
              <a:gd name="connsiteY66" fmla="*/ 1869056 h 2386641"/>
              <a:gd name="connsiteX67" fmla="*/ 2950234 w 5598544"/>
              <a:gd name="connsiteY67" fmla="*/ 1713781 h 2386641"/>
              <a:gd name="connsiteX68" fmla="*/ 2993366 w 5598544"/>
              <a:gd name="connsiteY68" fmla="*/ 1627517 h 2386641"/>
              <a:gd name="connsiteX69" fmla="*/ 3001993 w 5598544"/>
              <a:gd name="connsiteY69" fmla="*/ 1265207 h 2386641"/>
              <a:gd name="connsiteX70" fmla="*/ 3010619 w 5598544"/>
              <a:gd name="connsiteY70" fmla="*/ 445698 h 2386641"/>
              <a:gd name="connsiteX71" fmla="*/ 3010619 w 5598544"/>
              <a:gd name="connsiteY71" fmla="*/ 169653 h 2386641"/>
              <a:gd name="connsiteX72" fmla="*/ 3062378 w 5598544"/>
              <a:gd name="connsiteY72" fmla="*/ 135147 h 2386641"/>
              <a:gd name="connsiteX73" fmla="*/ 3071004 w 5598544"/>
              <a:gd name="connsiteY73" fmla="*/ 618226 h 2386641"/>
              <a:gd name="connsiteX74" fmla="*/ 3071004 w 5598544"/>
              <a:gd name="connsiteY74" fmla="*/ 1437736 h 2386641"/>
              <a:gd name="connsiteX75" fmla="*/ 3071004 w 5598544"/>
              <a:gd name="connsiteY75" fmla="*/ 2007079 h 2386641"/>
              <a:gd name="connsiteX76" fmla="*/ 3105510 w 5598544"/>
              <a:gd name="connsiteY76" fmla="*/ 2326256 h 2386641"/>
              <a:gd name="connsiteX77" fmla="*/ 3329796 w 5598544"/>
              <a:gd name="connsiteY77" fmla="*/ 2369389 h 2386641"/>
              <a:gd name="connsiteX78" fmla="*/ 4028536 w 5598544"/>
              <a:gd name="connsiteY78" fmla="*/ 2378015 h 2386641"/>
              <a:gd name="connsiteX79" fmla="*/ 5598544 w 5598544"/>
              <a:gd name="connsiteY79" fmla="*/ 2369389 h 238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5598544" h="2386641">
                <a:moveTo>
                  <a:pt x="0" y="2360762"/>
                </a:moveTo>
                <a:cubicBezTo>
                  <a:pt x="63260" y="2370107"/>
                  <a:pt x="126521" y="2379453"/>
                  <a:pt x="172528" y="2369389"/>
                </a:cubicBezTo>
                <a:cubicBezTo>
                  <a:pt x="218536" y="2359325"/>
                  <a:pt x="245853" y="2326256"/>
                  <a:pt x="276045" y="2300377"/>
                </a:cubicBezTo>
                <a:cubicBezTo>
                  <a:pt x="306237" y="2274498"/>
                  <a:pt x="323491" y="2228490"/>
                  <a:pt x="353683" y="2214113"/>
                </a:cubicBezTo>
                <a:cubicBezTo>
                  <a:pt x="383875" y="2199736"/>
                  <a:pt x="441385" y="2193985"/>
                  <a:pt x="457200" y="2214113"/>
                </a:cubicBezTo>
                <a:cubicBezTo>
                  <a:pt x="437846" y="2234241"/>
                  <a:pt x="432759" y="2309004"/>
                  <a:pt x="448574" y="2334883"/>
                </a:cubicBezTo>
                <a:cubicBezTo>
                  <a:pt x="464389" y="2360762"/>
                  <a:pt x="516148" y="2367951"/>
                  <a:pt x="552091" y="2369389"/>
                </a:cubicBezTo>
                <a:cubicBezTo>
                  <a:pt x="588034" y="2370827"/>
                  <a:pt x="642668" y="2369388"/>
                  <a:pt x="664234" y="2343509"/>
                </a:cubicBezTo>
                <a:cubicBezTo>
                  <a:pt x="685800" y="2317630"/>
                  <a:pt x="657046" y="2261558"/>
                  <a:pt x="681487" y="2214113"/>
                </a:cubicBezTo>
                <a:cubicBezTo>
                  <a:pt x="705928" y="2166668"/>
                  <a:pt x="776377" y="2086155"/>
                  <a:pt x="810883" y="2058838"/>
                </a:cubicBezTo>
                <a:cubicBezTo>
                  <a:pt x="845389" y="2031521"/>
                  <a:pt x="874144" y="2018581"/>
                  <a:pt x="888521" y="2050211"/>
                </a:cubicBezTo>
                <a:cubicBezTo>
                  <a:pt x="902898" y="2081841"/>
                  <a:pt x="884207" y="2198298"/>
                  <a:pt x="897147" y="2248619"/>
                </a:cubicBezTo>
                <a:cubicBezTo>
                  <a:pt x="910087" y="2298940"/>
                  <a:pt x="935967" y="2333446"/>
                  <a:pt x="966159" y="2352136"/>
                </a:cubicBezTo>
                <a:cubicBezTo>
                  <a:pt x="996351" y="2370826"/>
                  <a:pt x="1052423" y="2367951"/>
                  <a:pt x="1078302" y="2360762"/>
                </a:cubicBezTo>
                <a:cubicBezTo>
                  <a:pt x="1104181" y="2353573"/>
                  <a:pt x="1112808" y="2344947"/>
                  <a:pt x="1121434" y="2309004"/>
                </a:cubicBezTo>
                <a:cubicBezTo>
                  <a:pt x="1130060" y="2273061"/>
                  <a:pt x="1105620" y="2206925"/>
                  <a:pt x="1130061" y="2145102"/>
                </a:cubicBezTo>
                <a:cubicBezTo>
                  <a:pt x="1154502" y="2083279"/>
                  <a:pt x="1232140" y="1979762"/>
                  <a:pt x="1268083" y="1938068"/>
                </a:cubicBezTo>
                <a:cubicBezTo>
                  <a:pt x="1304026" y="1896374"/>
                  <a:pt x="1332781" y="1858993"/>
                  <a:pt x="1345721" y="1894936"/>
                </a:cubicBezTo>
                <a:cubicBezTo>
                  <a:pt x="1358661" y="1930879"/>
                  <a:pt x="1344283" y="2084717"/>
                  <a:pt x="1345721" y="2153728"/>
                </a:cubicBezTo>
                <a:cubicBezTo>
                  <a:pt x="1347159" y="2222739"/>
                  <a:pt x="1335657" y="2273061"/>
                  <a:pt x="1354347" y="2309004"/>
                </a:cubicBezTo>
                <a:cubicBezTo>
                  <a:pt x="1373037" y="2344947"/>
                  <a:pt x="1429109" y="2360763"/>
                  <a:pt x="1457864" y="2369389"/>
                </a:cubicBezTo>
                <a:cubicBezTo>
                  <a:pt x="1486619" y="2378015"/>
                  <a:pt x="1515374" y="2379453"/>
                  <a:pt x="1526876" y="2360762"/>
                </a:cubicBezTo>
                <a:cubicBezTo>
                  <a:pt x="1538378" y="2342071"/>
                  <a:pt x="1526876" y="2257245"/>
                  <a:pt x="1526876" y="2257245"/>
                </a:cubicBezTo>
                <a:cubicBezTo>
                  <a:pt x="1526876" y="2175294"/>
                  <a:pt x="1513937" y="1956758"/>
                  <a:pt x="1526876" y="1869056"/>
                </a:cubicBezTo>
                <a:cubicBezTo>
                  <a:pt x="1539815" y="1781354"/>
                  <a:pt x="1582947" y="1771290"/>
                  <a:pt x="1604513" y="1731034"/>
                </a:cubicBezTo>
                <a:cubicBezTo>
                  <a:pt x="1626079" y="1690778"/>
                  <a:pt x="1646208" y="1824487"/>
                  <a:pt x="1656272" y="1627517"/>
                </a:cubicBezTo>
                <a:cubicBezTo>
                  <a:pt x="1666336" y="1430547"/>
                  <a:pt x="1664898" y="780690"/>
                  <a:pt x="1664898" y="549215"/>
                </a:cubicBezTo>
                <a:cubicBezTo>
                  <a:pt x="1664898" y="317740"/>
                  <a:pt x="1650521" y="311988"/>
                  <a:pt x="1656272" y="238664"/>
                </a:cubicBezTo>
                <a:cubicBezTo>
                  <a:pt x="1662023" y="165340"/>
                  <a:pt x="1686464" y="120770"/>
                  <a:pt x="1699404" y="109268"/>
                </a:cubicBezTo>
                <a:cubicBezTo>
                  <a:pt x="1712344" y="97766"/>
                  <a:pt x="1726721" y="89140"/>
                  <a:pt x="1733910" y="169653"/>
                </a:cubicBezTo>
                <a:cubicBezTo>
                  <a:pt x="1741099" y="250166"/>
                  <a:pt x="1741098" y="333555"/>
                  <a:pt x="1742536" y="592347"/>
                </a:cubicBezTo>
                <a:cubicBezTo>
                  <a:pt x="1743974" y="851139"/>
                  <a:pt x="1741098" y="1453550"/>
                  <a:pt x="1742536" y="1722407"/>
                </a:cubicBezTo>
                <a:cubicBezTo>
                  <a:pt x="1743974" y="1991264"/>
                  <a:pt x="1735347" y="2099095"/>
                  <a:pt x="1751162" y="2205487"/>
                </a:cubicBezTo>
                <a:cubicBezTo>
                  <a:pt x="1766977" y="2311879"/>
                  <a:pt x="1802921" y="2334883"/>
                  <a:pt x="1837427" y="2360762"/>
                </a:cubicBezTo>
                <a:cubicBezTo>
                  <a:pt x="1871933" y="2386641"/>
                  <a:pt x="1933755" y="2378015"/>
                  <a:pt x="1958196" y="2360762"/>
                </a:cubicBezTo>
                <a:cubicBezTo>
                  <a:pt x="1982637" y="2343509"/>
                  <a:pt x="1981201" y="2329132"/>
                  <a:pt x="1984076" y="2257245"/>
                </a:cubicBezTo>
                <a:cubicBezTo>
                  <a:pt x="1986951" y="2185358"/>
                  <a:pt x="1963947" y="2015705"/>
                  <a:pt x="1975449" y="1929441"/>
                </a:cubicBezTo>
                <a:cubicBezTo>
                  <a:pt x="1986951" y="1843177"/>
                  <a:pt x="2030083" y="1784230"/>
                  <a:pt x="2053087" y="1739660"/>
                </a:cubicBezTo>
                <a:cubicBezTo>
                  <a:pt x="2076091" y="1695090"/>
                  <a:pt x="2103408" y="1735346"/>
                  <a:pt x="2113472" y="1662022"/>
                </a:cubicBezTo>
                <a:cubicBezTo>
                  <a:pt x="2123536" y="1588698"/>
                  <a:pt x="2113472" y="1299713"/>
                  <a:pt x="2113472" y="1299713"/>
                </a:cubicBezTo>
                <a:cubicBezTo>
                  <a:pt x="2113472" y="1085491"/>
                  <a:pt x="2110597" y="566468"/>
                  <a:pt x="2113472" y="376687"/>
                </a:cubicBezTo>
                <a:cubicBezTo>
                  <a:pt x="2116347" y="186906"/>
                  <a:pt x="2120661" y="204158"/>
                  <a:pt x="2130725" y="161026"/>
                </a:cubicBezTo>
                <a:cubicBezTo>
                  <a:pt x="2140789" y="117894"/>
                  <a:pt x="2162355" y="104954"/>
                  <a:pt x="2173857" y="117894"/>
                </a:cubicBezTo>
                <a:cubicBezTo>
                  <a:pt x="2185359" y="130834"/>
                  <a:pt x="2195423" y="0"/>
                  <a:pt x="2199736" y="238664"/>
                </a:cubicBezTo>
                <a:cubicBezTo>
                  <a:pt x="2204049" y="477328"/>
                  <a:pt x="2201174" y="1224951"/>
                  <a:pt x="2199736" y="1549879"/>
                </a:cubicBezTo>
                <a:cubicBezTo>
                  <a:pt x="2198298" y="1874807"/>
                  <a:pt x="2172420" y="2055962"/>
                  <a:pt x="2191110" y="2188234"/>
                </a:cubicBezTo>
                <a:cubicBezTo>
                  <a:pt x="2209800" y="2320506"/>
                  <a:pt x="2274498" y="2316192"/>
                  <a:pt x="2311879" y="2343509"/>
                </a:cubicBezTo>
                <a:cubicBezTo>
                  <a:pt x="2349260" y="2370826"/>
                  <a:pt x="2396705" y="2375139"/>
                  <a:pt x="2415396" y="2352136"/>
                </a:cubicBezTo>
                <a:cubicBezTo>
                  <a:pt x="2434087" y="2329133"/>
                  <a:pt x="2422585" y="2286000"/>
                  <a:pt x="2424023" y="2205487"/>
                </a:cubicBezTo>
                <a:cubicBezTo>
                  <a:pt x="2425461" y="2124974"/>
                  <a:pt x="2412521" y="1952445"/>
                  <a:pt x="2424023" y="1869056"/>
                </a:cubicBezTo>
                <a:cubicBezTo>
                  <a:pt x="2435525" y="1785667"/>
                  <a:pt x="2471468" y="1742536"/>
                  <a:pt x="2493034" y="1705155"/>
                </a:cubicBezTo>
                <a:cubicBezTo>
                  <a:pt x="2514600" y="1667774"/>
                  <a:pt x="2543355" y="1670649"/>
                  <a:pt x="2553419" y="1644770"/>
                </a:cubicBezTo>
                <a:cubicBezTo>
                  <a:pt x="2563483" y="1618891"/>
                  <a:pt x="2553419" y="1549879"/>
                  <a:pt x="2553419" y="1549879"/>
                </a:cubicBezTo>
                <a:lnTo>
                  <a:pt x="2553419" y="885645"/>
                </a:lnTo>
                <a:cubicBezTo>
                  <a:pt x="2553419" y="701615"/>
                  <a:pt x="2554857" y="550653"/>
                  <a:pt x="2553419" y="445698"/>
                </a:cubicBezTo>
                <a:cubicBezTo>
                  <a:pt x="2551981" y="340743"/>
                  <a:pt x="2544793" y="306238"/>
                  <a:pt x="2544793" y="255917"/>
                </a:cubicBezTo>
                <a:cubicBezTo>
                  <a:pt x="2544793" y="205596"/>
                  <a:pt x="2544793" y="163901"/>
                  <a:pt x="2553419" y="143773"/>
                </a:cubicBezTo>
                <a:cubicBezTo>
                  <a:pt x="2562045" y="123645"/>
                  <a:pt x="2587925" y="117894"/>
                  <a:pt x="2596551" y="135147"/>
                </a:cubicBezTo>
                <a:cubicBezTo>
                  <a:pt x="2605178" y="152400"/>
                  <a:pt x="2600865" y="146649"/>
                  <a:pt x="2605178" y="247290"/>
                </a:cubicBezTo>
                <a:cubicBezTo>
                  <a:pt x="2609491" y="347932"/>
                  <a:pt x="2618117" y="441385"/>
                  <a:pt x="2622430" y="738996"/>
                </a:cubicBezTo>
                <a:cubicBezTo>
                  <a:pt x="2626743" y="1036607"/>
                  <a:pt x="2622431" y="1772728"/>
                  <a:pt x="2631057" y="2032958"/>
                </a:cubicBezTo>
                <a:cubicBezTo>
                  <a:pt x="2639683" y="2293188"/>
                  <a:pt x="2646872" y="2245743"/>
                  <a:pt x="2674189" y="2300377"/>
                </a:cubicBezTo>
                <a:cubicBezTo>
                  <a:pt x="2701506" y="2355011"/>
                  <a:pt x="2769080" y="2352136"/>
                  <a:pt x="2794959" y="2360762"/>
                </a:cubicBezTo>
                <a:cubicBezTo>
                  <a:pt x="2820838" y="2369389"/>
                  <a:pt x="2817962" y="2360762"/>
                  <a:pt x="2829464" y="2352136"/>
                </a:cubicBezTo>
                <a:cubicBezTo>
                  <a:pt x="2840966" y="2343510"/>
                  <a:pt x="2858219" y="2349261"/>
                  <a:pt x="2863970" y="2309004"/>
                </a:cubicBezTo>
                <a:cubicBezTo>
                  <a:pt x="2869721" y="2268747"/>
                  <a:pt x="2863970" y="2110596"/>
                  <a:pt x="2863970" y="2110596"/>
                </a:cubicBezTo>
                <a:cubicBezTo>
                  <a:pt x="2863970" y="2037271"/>
                  <a:pt x="2849593" y="1935192"/>
                  <a:pt x="2863970" y="1869056"/>
                </a:cubicBezTo>
                <a:cubicBezTo>
                  <a:pt x="2878347" y="1802920"/>
                  <a:pt x="2928668" y="1754037"/>
                  <a:pt x="2950234" y="1713781"/>
                </a:cubicBezTo>
                <a:cubicBezTo>
                  <a:pt x="2971800" y="1673525"/>
                  <a:pt x="2984740" y="1702279"/>
                  <a:pt x="2993366" y="1627517"/>
                </a:cubicBezTo>
                <a:cubicBezTo>
                  <a:pt x="3001993" y="1552755"/>
                  <a:pt x="2999118" y="1462177"/>
                  <a:pt x="3001993" y="1265207"/>
                </a:cubicBezTo>
                <a:cubicBezTo>
                  <a:pt x="3004868" y="1068237"/>
                  <a:pt x="3009181" y="628290"/>
                  <a:pt x="3010619" y="445698"/>
                </a:cubicBezTo>
                <a:cubicBezTo>
                  <a:pt x="3012057" y="263106"/>
                  <a:pt x="3001993" y="221411"/>
                  <a:pt x="3010619" y="169653"/>
                </a:cubicBezTo>
                <a:cubicBezTo>
                  <a:pt x="3019245" y="117895"/>
                  <a:pt x="3052314" y="60385"/>
                  <a:pt x="3062378" y="135147"/>
                </a:cubicBezTo>
                <a:cubicBezTo>
                  <a:pt x="3072442" y="209909"/>
                  <a:pt x="3069566" y="401128"/>
                  <a:pt x="3071004" y="618226"/>
                </a:cubicBezTo>
                <a:cubicBezTo>
                  <a:pt x="3072442" y="835324"/>
                  <a:pt x="3071004" y="1437736"/>
                  <a:pt x="3071004" y="1437736"/>
                </a:cubicBezTo>
                <a:cubicBezTo>
                  <a:pt x="3071004" y="1669211"/>
                  <a:pt x="3065253" y="1858992"/>
                  <a:pt x="3071004" y="2007079"/>
                </a:cubicBezTo>
                <a:cubicBezTo>
                  <a:pt x="3076755" y="2155166"/>
                  <a:pt x="3062378" y="2265871"/>
                  <a:pt x="3105510" y="2326256"/>
                </a:cubicBezTo>
                <a:cubicBezTo>
                  <a:pt x="3148642" y="2386641"/>
                  <a:pt x="3175958" y="2360763"/>
                  <a:pt x="3329796" y="2369389"/>
                </a:cubicBezTo>
                <a:cubicBezTo>
                  <a:pt x="3483634" y="2378015"/>
                  <a:pt x="4028536" y="2378015"/>
                  <a:pt x="4028536" y="2378015"/>
                </a:cubicBezTo>
                <a:lnTo>
                  <a:pt x="5598544" y="23693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 bwMode="auto">
          <a:xfrm>
            <a:off x="2733083" y="4955370"/>
            <a:ext cx="5657291" cy="1856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Прямая соединительная линия 39"/>
          <p:cNvCxnSpPr/>
          <p:nvPr/>
        </p:nvCxnSpPr>
        <p:spPr bwMode="auto">
          <a:xfrm rot="5400000" flipH="1" flipV="1">
            <a:off x="2917757" y="4882050"/>
            <a:ext cx="147447" cy="79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Прямая соединительная линия 45"/>
          <p:cNvCxnSpPr/>
          <p:nvPr/>
        </p:nvCxnSpPr>
        <p:spPr bwMode="auto">
          <a:xfrm rot="5400000" flipH="1" flipV="1">
            <a:off x="3258501" y="4797224"/>
            <a:ext cx="342981" cy="366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Прямая соединительная линия 47"/>
          <p:cNvCxnSpPr/>
          <p:nvPr/>
        </p:nvCxnSpPr>
        <p:spPr bwMode="auto">
          <a:xfrm rot="16200000" flipV="1">
            <a:off x="3647104" y="4705587"/>
            <a:ext cx="553604" cy="507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Прямая соединительная линия 49"/>
          <p:cNvCxnSpPr/>
          <p:nvPr/>
        </p:nvCxnSpPr>
        <p:spPr bwMode="auto">
          <a:xfrm rot="5400000" flipH="1" flipV="1">
            <a:off x="4022600" y="4623260"/>
            <a:ext cx="647782" cy="7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Прямая соединительная линия 51"/>
          <p:cNvCxnSpPr/>
          <p:nvPr/>
        </p:nvCxnSpPr>
        <p:spPr bwMode="auto">
          <a:xfrm rot="16200000" flipV="1">
            <a:off x="4371970" y="4507593"/>
            <a:ext cx="851941" cy="496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Прямая соединительная линия 53"/>
          <p:cNvCxnSpPr/>
          <p:nvPr/>
        </p:nvCxnSpPr>
        <p:spPr bwMode="auto">
          <a:xfrm rot="5400000" flipH="1" flipV="1">
            <a:off x="4686337" y="4453609"/>
            <a:ext cx="1056101" cy="653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Прямая соединительная линия 57"/>
          <p:cNvCxnSpPr/>
          <p:nvPr/>
        </p:nvCxnSpPr>
        <p:spPr bwMode="auto">
          <a:xfrm rot="5400000" flipH="1" flipV="1">
            <a:off x="5066229" y="4373096"/>
            <a:ext cx="1217130" cy="7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Line 8"/>
          <p:cNvSpPr>
            <a:spLocks noChangeShapeType="1"/>
          </p:cNvSpPr>
          <p:nvPr/>
        </p:nvSpPr>
        <p:spPr bwMode="auto">
          <a:xfrm>
            <a:off x="2717284" y="758473"/>
            <a:ext cx="57721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66" name="Прямая со стрелкой 65"/>
          <p:cNvCxnSpPr/>
          <p:nvPr/>
        </p:nvCxnSpPr>
        <p:spPr bwMode="auto">
          <a:xfrm rot="5400000" flipH="1" flipV="1">
            <a:off x="3204799" y="3486148"/>
            <a:ext cx="518744" cy="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Прямая со стрелкой 71"/>
          <p:cNvCxnSpPr/>
          <p:nvPr/>
        </p:nvCxnSpPr>
        <p:spPr bwMode="auto">
          <a:xfrm rot="5400000" flipH="1" flipV="1">
            <a:off x="3664930" y="3480287"/>
            <a:ext cx="518744" cy="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Прямая со стрелкой 72"/>
          <p:cNvCxnSpPr/>
          <p:nvPr/>
        </p:nvCxnSpPr>
        <p:spPr bwMode="auto">
          <a:xfrm rot="5400000" flipH="1" flipV="1">
            <a:off x="4072307" y="3474425"/>
            <a:ext cx="518744" cy="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Прямая со стрелкой 73"/>
          <p:cNvCxnSpPr/>
          <p:nvPr/>
        </p:nvCxnSpPr>
        <p:spPr bwMode="auto">
          <a:xfrm rot="5400000" flipH="1" flipV="1">
            <a:off x="2756391" y="3494941"/>
            <a:ext cx="518744" cy="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Прямая со стрелкой 74"/>
          <p:cNvCxnSpPr/>
          <p:nvPr/>
        </p:nvCxnSpPr>
        <p:spPr bwMode="auto">
          <a:xfrm rot="5400000" flipH="1" flipV="1">
            <a:off x="4532438" y="3477356"/>
            <a:ext cx="518744" cy="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Прямая со стрелкой 75"/>
          <p:cNvCxnSpPr/>
          <p:nvPr/>
        </p:nvCxnSpPr>
        <p:spPr bwMode="auto">
          <a:xfrm rot="5400000" flipH="1" flipV="1">
            <a:off x="4974984" y="3480287"/>
            <a:ext cx="518744" cy="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Прямая со стрелкой 76"/>
          <p:cNvCxnSpPr/>
          <p:nvPr/>
        </p:nvCxnSpPr>
        <p:spPr bwMode="auto">
          <a:xfrm rot="5400000" flipH="1" flipV="1">
            <a:off x="5408737" y="3483218"/>
            <a:ext cx="518744" cy="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8" name="Text Box 53"/>
          <p:cNvSpPr txBox="1">
            <a:spLocks noChangeArrowheads="1"/>
          </p:cNvSpPr>
          <p:nvPr/>
        </p:nvSpPr>
        <p:spPr bwMode="auto">
          <a:xfrm>
            <a:off x="4539440" y="4997909"/>
            <a:ext cx="5597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/>
              <a:t>25</a:t>
            </a: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мВ</a:t>
            </a:r>
          </a:p>
        </p:txBody>
      </p:sp>
      <p:sp>
        <p:nvSpPr>
          <p:cNvPr id="79" name="Text Box 53"/>
          <p:cNvSpPr txBox="1">
            <a:spLocks noChangeArrowheads="1"/>
          </p:cNvSpPr>
          <p:nvPr/>
        </p:nvSpPr>
        <p:spPr bwMode="auto">
          <a:xfrm>
            <a:off x="2713571" y="5000839"/>
            <a:ext cx="5597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/>
              <a:t>5</a:t>
            </a: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мВ</a:t>
            </a:r>
          </a:p>
        </p:txBody>
      </p:sp>
      <p:sp>
        <p:nvSpPr>
          <p:cNvPr id="80" name="Text Box 53"/>
          <p:cNvSpPr txBox="1">
            <a:spLocks noChangeArrowheads="1"/>
          </p:cNvSpPr>
          <p:nvPr/>
        </p:nvSpPr>
        <p:spPr bwMode="auto">
          <a:xfrm>
            <a:off x="4958541" y="4994978"/>
            <a:ext cx="5597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/>
              <a:t>3</a:t>
            </a:r>
            <a:r>
              <a:rPr lang="ru-RU" sz="2000" dirty="0" smtClean="0"/>
              <a:t>0</a:t>
            </a: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мВ</a:t>
            </a:r>
          </a:p>
        </p:txBody>
      </p:sp>
      <p:sp>
        <p:nvSpPr>
          <p:cNvPr id="81" name="Text Box 53"/>
          <p:cNvSpPr txBox="1">
            <a:spLocks noChangeArrowheads="1"/>
          </p:cNvSpPr>
          <p:nvPr/>
        </p:nvSpPr>
        <p:spPr bwMode="auto">
          <a:xfrm>
            <a:off x="5418671" y="5006701"/>
            <a:ext cx="5597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/>
              <a:t>35</a:t>
            </a: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мВ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303583" y="5908430"/>
            <a:ext cx="1784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Подпороговые</a:t>
            </a:r>
            <a:r>
              <a:rPr lang="ru-RU" sz="1600" dirty="0" smtClean="0"/>
              <a:t> стимулы</a:t>
            </a:r>
            <a:endParaRPr lang="ru-RU" sz="1600" dirty="0"/>
          </a:p>
        </p:txBody>
      </p:sp>
      <p:sp>
        <p:nvSpPr>
          <p:cNvPr id="83" name="Правая фигурная скобка 82"/>
          <p:cNvSpPr/>
          <p:nvPr/>
        </p:nvSpPr>
        <p:spPr bwMode="auto">
          <a:xfrm rot="5400000">
            <a:off x="3147646" y="4932485"/>
            <a:ext cx="509954" cy="1459523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Правая фигурная скобка 83"/>
          <p:cNvSpPr/>
          <p:nvPr/>
        </p:nvSpPr>
        <p:spPr bwMode="auto">
          <a:xfrm rot="5400000">
            <a:off x="4995496" y="5016013"/>
            <a:ext cx="509954" cy="1315915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601306" y="5884988"/>
            <a:ext cx="2028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Сверхпороговые стимулы</a:t>
            </a:r>
            <a:endParaRPr lang="ru-RU" sz="1600" dirty="0"/>
          </a:p>
        </p:txBody>
      </p:sp>
      <p:sp>
        <p:nvSpPr>
          <p:cNvPr id="86" name="Стрелка вправо 85"/>
          <p:cNvSpPr/>
          <p:nvPr/>
        </p:nvSpPr>
        <p:spPr bwMode="auto">
          <a:xfrm rot="16200000">
            <a:off x="3727640" y="5811416"/>
            <a:ext cx="1294243" cy="79892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Пороговый стимул</a:t>
            </a:r>
          </a:p>
        </p:txBody>
      </p:sp>
      <p:sp>
        <p:nvSpPr>
          <p:cNvPr id="87" name="Стрелка вниз 86"/>
          <p:cNvSpPr/>
          <p:nvPr/>
        </p:nvSpPr>
        <p:spPr bwMode="auto">
          <a:xfrm rot="2504539">
            <a:off x="4472182" y="11143"/>
            <a:ext cx="700470" cy="845895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ПД</a:t>
            </a:r>
          </a:p>
        </p:txBody>
      </p:sp>
      <p:sp>
        <p:nvSpPr>
          <p:cNvPr id="88" name="Стрелка вниз 87"/>
          <p:cNvSpPr/>
          <p:nvPr/>
        </p:nvSpPr>
        <p:spPr bwMode="auto">
          <a:xfrm>
            <a:off x="2977993" y="1143000"/>
            <a:ext cx="625142" cy="161815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Локальный ответ</a:t>
            </a:r>
          </a:p>
        </p:txBody>
      </p:sp>
      <p:sp>
        <p:nvSpPr>
          <p:cNvPr id="90" name="Text Box 73"/>
          <p:cNvSpPr txBox="1">
            <a:spLocks noChangeArrowheads="1"/>
          </p:cNvSpPr>
          <p:nvPr/>
        </p:nvSpPr>
        <p:spPr bwMode="auto">
          <a:xfrm>
            <a:off x="6276784" y="2767204"/>
            <a:ext cx="22288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/>
              <a:t>Потенциал покоя</a:t>
            </a:r>
          </a:p>
        </p:txBody>
      </p:sp>
      <p:sp>
        <p:nvSpPr>
          <p:cNvPr id="91" name="Равнобедренный треугольник 90"/>
          <p:cNvSpPr/>
          <p:nvPr/>
        </p:nvSpPr>
        <p:spPr bwMode="auto">
          <a:xfrm rot="10800000">
            <a:off x="603849" y="2294625"/>
            <a:ext cx="138022" cy="1000664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3" name="Прямая соединительная линия 92"/>
          <p:cNvCxnSpPr/>
          <p:nvPr/>
        </p:nvCxnSpPr>
        <p:spPr bwMode="auto">
          <a:xfrm rot="5400000">
            <a:off x="487392" y="2350698"/>
            <a:ext cx="370936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Прямая соединительная линия 93"/>
          <p:cNvCxnSpPr/>
          <p:nvPr/>
        </p:nvCxnSpPr>
        <p:spPr bwMode="auto">
          <a:xfrm rot="16200000" flipH="1">
            <a:off x="1011523" y="2460759"/>
            <a:ext cx="597303" cy="20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Прямая соединительная линия 95"/>
          <p:cNvCxnSpPr/>
          <p:nvPr/>
        </p:nvCxnSpPr>
        <p:spPr bwMode="auto">
          <a:xfrm>
            <a:off x="1185489" y="2755494"/>
            <a:ext cx="255122" cy="495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Равнобедренный треугольник 97"/>
          <p:cNvSpPr/>
          <p:nvPr/>
        </p:nvSpPr>
        <p:spPr bwMode="auto">
          <a:xfrm>
            <a:off x="1535501" y="3474928"/>
            <a:ext cx="138023" cy="966159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Text Box 18"/>
          <p:cNvSpPr txBox="1">
            <a:spLocks noChangeArrowheads="1"/>
          </p:cNvSpPr>
          <p:nvPr/>
        </p:nvSpPr>
        <p:spPr bwMode="auto">
          <a:xfrm>
            <a:off x="140898" y="4814976"/>
            <a:ext cx="2278316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600" dirty="0" err="1" smtClean="0"/>
              <a:t>Электростимулятор</a:t>
            </a:r>
            <a:endParaRPr lang="ru-RU" sz="1600" dirty="0"/>
          </a:p>
        </p:txBody>
      </p:sp>
      <p:cxnSp>
        <p:nvCxnSpPr>
          <p:cNvPr id="100" name="Прямая соединительная линия 99"/>
          <p:cNvCxnSpPr/>
          <p:nvPr/>
        </p:nvCxnSpPr>
        <p:spPr bwMode="auto">
          <a:xfrm rot="16200000" flipH="1">
            <a:off x="142336" y="4343398"/>
            <a:ext cx="928776" cy="57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Прямая соединительная линия 100"/>
          <p:cNvCxnSpPr/>
          <p:nvPr/>
        </p:nvCxnSpPr>
        <p:spPr bwMode="auto">
          <a:xfrm>
            <a:off x="475247" y="3865426"/>
            <a:ext cx="255122" cy="495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81" grpId="0" animBg="1"/>
      <p:bldP spid="18482" grpId="0" animBg="1"/>
      <p:bldP spid="18484" grpId="0" animBg="1"/>
      <p:bldP spid="18486" grpId="0" animBg="1"/>
      <p:bldP spid="18471" grpId="0" animBg="1"/>
      <p:bldP spid="18472" grpId="0" animBg="1"/>
      <p:bldP spid="18473" grpId="0" animBg="1"/>
      <p:bldP spid="18474" grpId="0"/>
      <p:bldP spid="18475" grpId="0"/>
      <p:bldP spid="18476" grpId="0"/>
      <p:bldP spid="18470" grpId="0"/>
      <p:bldP spid="18463" grpId="0"/>
      <p:bldP spid="18457" grpId="0"/>
      <p:bldP spid="18449" grpId="0"/>
      <p:bldP spid="18452" grpId="0"/>
      <p:bldP spid="36" grpId="0" animBg="1"/>
      <p:bldP spid="60" grpId="0" animBg="1"/>
      <p:bldP spid="78" grpId="0"/>
      <p:bldP spid="79" grpId="0"/>
      <p:bldP spid="80" grpId="0"/>
      <p:bldP spid="81" grpId="0"/>
      <p:bldP spid="82" grpId="0"/>
      <p:bldP spid="83" grpId="0" animBg="1"/>
      <p:bldP spid="84" grpId="0" animBg="1"/>
      <p:bldP spid="85" grpId="0"/>
      <p:bldP spid="86" grpId="0" animBg="1"/>
      <p:bldP spid="87" grpId="0" animBg="1"/>
      <p:bldP spid="88" grpId="0" animBg="1"/>
      <p:bldP spid="90" grpId="0"/>
      <p:bldP spid="91" grpId="0" animBg="1"/>
      <p:bldP spid="98" grpId="0" animBg="1"/>
      <p:bldP spid="9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 bwMode="auto">
          <a:xfrm>
            <a:off x="66116" y="859971"/>
            <a:ext cx="8207829" cy="584562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>
            <a:off x="979723" y="2798424"/>
            <a:ext cx="6728167" cy="536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4" name="Группа 53"/>
          <p:cNvGrpSpPr/>
          <p:nvPr/>
        </p:nvGrpSpPr>
        <p:grpSpPr>
          <a:xfrm>
            <a:off x="991401" y="947851"/>
            <a:ext cx="120539" cy="4931229"/>
            <a:chOff x="1012357" y="947851"/>
            <a:chExt cx="120539" cy="4931229"/>
          </a:xfrm>
        </p:grpSpPr>
        <p:cxnSp>
          <p:nvCxnSpPr>
            <p:cNvPr id="6" name="Прямая со стрелкой 5"/>
            <p:cNvCxnSpPr/>
            <p:nvPr/>
          </p:nvCxnSpPr>
          <p:spPr bwMode="auto">
            <a:xfrm rot="5400000" flipH="1" flipV="1">
              <a:off x="-1333513" y="3412672"/>
              <a:ext cx="4931229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Прямая соединительная линия 9"/>
            <p:cNvCxnSpPr/>
            <p:nvPr/>
          </p:nvCxnSpPr>
          <p:spPr bwMode="auto">
            <a:xfrm>
              <a:off x="1023243" y="1730829"/>
              <a:ext cx="108858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 bwMode="auto">
            <a:xfrm>
              <a:off x="1012357" y="5072744"/>
              <a:ext cx="108858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Группа 27"/>
          <p:cNvGrpSpPr/>
          <p:nvPr/>
        </p:nvGrpSpPr>
        <p:grpSpPr>
          <a:xfrm>
            <a:off x="1122030" y="5704114"/>
            <a:ext cx="6389915" cy="185060"/>
            <a:chOff x="1665514" y="5704114"/>
            <a:chExt cx="6389915" cy="185060"/>
          </a:xfrm>
        </p:grpSpPr>
        <p:cxnSp>
          <p:nvCxnSpPr>
            <p:cNvPr id="17" name="Прямая соединительная линия 16"/>
            <p:cNvCxnSpPr/>
            <p:nvPr/>
          </p:nvCxnSpPr>
          <p:spPr bwMode="auto">
            <a:xfrm>
              <a:off x="1665514" y="5704114"/>
              <a:ext cx="6389915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Прямая соединительная линия 18"/>
            <p:cNvCxnSpPr/>
            <p:nvPr/>
          </p:nvCxnSpPr>
          <p:spPr bwMode="auto">
            <a:xfrm rot="16200000" flipH="1">
              <a:off x="3135086" y="5791199"/>
              <a:ext cx="152405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Прямая соединительная линия 24"/>
            <p:cNvCxnSpPr/>
            <p:nvPr/>
          </p:nvCxnSpPr>
          <p:spPr bwMode="auto">
            <a:xfrm rot="16200000" flipH="1">
              <a:off x="4767944" y="5791200"/>
              <a:ext cx="152405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Прямая соединительная линия 25"/>
            <p:cNvCxnSpPr/>
            <p:nvPr/>
          </p:nvCxnSpPr>
          <p:spPr bwMode="auto">
            <a:xfrm rot="16200000" flipH="1">
              <a:off x="6368144" y="5802084"/>
              <a:ext cx="152405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Прямая соединительная линия 26"/>
            <p:cNvCxnSpPr/>
            <p:nvPr/>
          </p:nvCxnSpPr>
          <p:spPr bwMode="auto">
            <a:xfrm rot="16200000" flipH="1">
              <a:off x="7913916" y="5812971"/>
              <a:ext cx="152405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/>
        </p:nvSpPr>
        <p:spPr>
          <a:xfrm>
            <a:off x="523315" y="2601686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0</a:t>
            </a:r>
            <a:endParaRPr lang="ru-RU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425339" y="1545771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+30</a:t>
            </a:r>
            <a:endParaRPr lang="ru-RU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425346" y="4876800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-60</a:t>
            </a:r>
            <a:endParaRPr lang="ru-RU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784575" y="5900055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0</a:t>
            </a:r>
            <a:endParaRPr lang="ru-RU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3984975" y="5910940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</a:t>
            </a:r>
            <a:endParaRPr lang="ru-RU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2341232" y="5910941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5596063" y="5900055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</a:t>
            </a:r>
            <a:endParaRPr lang="ru-RU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7109175" y="5932712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4</a:t>
            </a:r>
            <a:endParaRPr lang="ru-RU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3614859" y="6248397"/>
            <a:ext cx="1643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Время, мс</a:t>
            </a:r>
            <a:endParaRPr lang="ru-RU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174976" y="1338942"/>
            <a:ext cx="492443" cy="411284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000" dirty="0" smtClean="0"/>
              <a:t>Мембранный потенциал, мВ</a:t>
            </a:r>
            <a:endParaRPr lang="ru-RU" sz="2000" dirty="0"/>
          </a:p>
        </p:txBody>
      </p:sp>
      <p:cxnSp>
        <p:nvCxnSpPr>
          <p:cNvPr id="40" name="Прямая соединительная линия 39"/>
          <p:cNvCxnSpPr/>
          <p:nvPr/>
        </p:nvCxnSpPr>
        <p:spPr bwMode="auto">
          <a:xfrm flipV="1">
            <a:off x="1100260" y="5107247"/>
            <a:ext cx="6019800" cy="41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Прямая соединительная линия 40"/>
          <p:cNvCxnSpPr/>
          <p:nvPr/>
        </p:nvCxnSpPr>
        <p:spPr bwMode="auto">
          <a:xfrm flipV="1">
            <a:off x="1132916" y="4572000"/>
            <a:ext cx="6019800" cy="41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7032972" y="4920343"/>
            <a:ext cx="1012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МП</a:t>
            </a:r>
            <a:endParaRPr lang="ru-RU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7141830" y="4376058"/>
            <a:ext cx="1012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КУД</a:t>
            </a:r>
            <a:endParaRPr lang="ru-RU" sz="2000" dirty="0"/>
          </a:p>
        </p:txBody>
      </p:sp>
      <p:sp>
        <p:nvSpPr>
          <p:cNvPr id="44" name="Полилиния 43"/>
          <p:cNvSpPr/>
          <p:nvPr/>
        </p:nvSpPr>
        <p:spPr bwMode="auto">
          <a:xfrm>
            <a:off x="1122030" y="5094514"/>
            <a:ext cx="925286" cy="10886"/>
          </a:xfrm>
          <a:custGeom>
            <a:avLst/>
            <a:gdLst>
              <a:gd name="connsiteX0" fmla="*/ 0 w 925286"/>
              <a:gd name="connsiteY0" fmla="*/ 0 h 10886"/>
              <a:gd name="connsiteX1" fmla="*/ 925286 w 925286"/>
              <a:gd name="connsiteY1" fmla="*/ 10886 h 1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5286" h="10886">
                <a:moveTo>
                  <a:pt x="0" y="0"/>
                </a:moveTo>
                <a:lnTo>
                  <a:pt x="925286" y="10886"/>
                </a:lnTo>
              </a:path>
            </a:pathLst>
          </a:cu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Полилиния 44"/>
          <p:cNvSpPr/>
          <p:nvPr/>
        </p:nvSpPr>
        <p:spPr bwMode="auto">
          <a:xfrm>
            <a:off x="2036430" y="4572000"/>
            <a:ext cx="522515" cy="538843"/>
          </a:xfrm>
          <a:custGeom>
            <a:avLst/>
            <a:gdLst>
              <a:gd name="connsiteX0" fmla="*/ 0 w 522515"/>
              <a:gd name="connsiteY0" fmla="*/ 533400 h 538843"/>
              <a:gd name="connsiteX1" fmla="*/ 87086 w 522515"/>
              <a:gd name="connsiteY1" fmla="*/ 511629 h 538843"/>
              <a:gd name="connsiteX2" fmla="*/ 174172 w 522515"/>
              <a:gd name="connsiteY2" fmla="*/ 370114 h 538843"/>
              <a:gd name="connsiteX3" fmla="*/ 283029 w 522515"/>
              <a:gd name="connsiteY3" fmla="*/ 174171 h 538843"/>
              <a:gd name="connsiteX4" fmla="*/ 402772 w 522515"/>
              <a:gd name="connsiteY4" fmla="*/ 43543 h 538843"/>
              <a:gd name="connsiteX5" fmla="*/ 522515 w 522515"/>
              <a:gd name="connsiteY5" fmla="*/ 0 h 53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515" h="538843">
                <a:moveTo>
                  <a:pt x="0" y="533400"/>
                </a:moveTo>
                <a:cubicBezTo>
                  <a:pt x="29028" y="536121"/>
                  <a:pt x="58057" y="538843"/>
                  <a:pt x="87086" y="511629"/>
                </a:cubicBezTo>
                <a:cubicBezTo>
                  <a:pt x="116115" y="484415"/>
                  <a:pt x="141515" y="426357"/>
                  <a:pt x="174172" y="370114"/>
                </a:cubicBezTo>
                <a:cubicBezTo>
                  <a:pt x="206829" y="313871"/>
                  <a:pt x="244929" y="228599"/>
                  <a:pt x="283029" y="174171"/>
                </a:cubicBezTo>
                <a:cubicBezTo>
                  <a:pt x="321129" y="119743"/>
                  <a:pt x="362858" y="72572"/>
                  <a:pt x="402772" y="43543"/>
                </a:cubicBezTo>
                <a:cubicBezTo>
                  <a:pt x="442686" y="14515"/>
                  <a:pt x="482600" y="7257"/>
                  <a:pt x="522515" y="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6" name="Полилиния 45"/>
          <p:cNvSpPr/>
          <p:nvPr/>
        </p:nvSpPr>
        <p:spPr bwMode="auto">
          <a:xfrm>
            <a:off x="2537173" y="2819400"/>
            <a:ext cx="315686" cy="1752600"/>
          </a:xfrm>
          <a:custGeom>
            <a:avLst/>
            <a:gdLst>
              <a:gd name="connsiteX0" fmla="*/ 0 w 315686"/>
              <a:gd name="connsiteY0" fmla="*/ 1752600 h 1752600"/>
              <a:gd name="connsiteX1" fmla="*/ 304800 w 315686"/>
              <a:gd name="connsiteY1" fmla="*/ 0 h 1752600"/>
              <a:gd name="connsiteX2" fmla="*/ 304800 w 315686"/>
              <a:gd name="connsiteY2" fmla="*/ 0 h 1752600"/>
              <a:gd name="connsiteX3" fmla="*/ 315686 w 315686"/>
              <a:gd name="connsiteY3" fmla="*/ 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686" h="1752600">
                <a:moveTo>
                  <a:pt x="0" y="1752600"/>
                </a:moveTo>
                <a:lnTo>
                  <a:pt x="304800" y="0"/>
                </a:lnTo>
                <a:lnTo>
                  <a:pt x="304800" y="0"/>
                </a:lnTo>
                <a:lnTo>
                  <a:pt x="315686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ru-RU" smtClean="0"/>
          </a:p>
        </p:txBody>
      </p:sp>
      <p:sp>
        <p:nvSpPr>
          <p:cNvPr id="47" name="Полилиния 46"/>
          <p:cNvSpPr/>
          <p:nvPr/>
        </p:nvSpPr>
        <p:spPr bwMode="auto">
          <a:xfrm>
            <a:off x="2831087" y="1498600"/>
            <a:ext cx="598715" cy="1320800"/>
          </a:xfrm>
          <a:custGeom>
            <a:avLst/>
            <a:gdLst>
              <a:gd name="connsiteX0" fmla="*/ 0 w 598715"/>
              <a:gd name="connsiteY0" fmla="*/ 1320800 h 1320800"/>
              <a:gd name="connsiteX1" fmla="*/ 119743 w 598715"/>
              <a:gd name="connsiteY1" fmla="*/ 624114 h 1320800"/>
              <a:gd name="connsiteX2" fmla="*/ 228600 w 598715"/>
              <a:gd name="connsiteY2" fmla="*/ 101600 h 1320800"/>
              <a:gd name="connsiteX3" fmla="*/ 283029 w 598715"/>
              <a:gd name="connsiteY3" fmla="*/ 14514 h 1320800"/>
              <a:gd name="connsiteX4" fmla="*/ 359229 w 598715"/>
              <a:gd name="connsiteY4" fmla="*/ 166914 h 1320800"/>
              <a:gd name="connsiteX5" fmla="*/ 511629 w 598715"/>
              <a:gd name="connsiteY5" fmla="*/ 928914 h 1320800"/>
              <a:gd name="connsiteX6" fmla="*/ 598715 w 598715"/>
              <a:gd name="connsiteY6" fmla="*/ 13208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8715" h="1320800">
                <a:moveTo>
                  <a:pt x="0" y="1320800"/>
                </a:moveTo>
                <a:cubicBezTo>
                  <a:pt x="40821" y="1074057"/>
                  <a:pt x="81643" y="827314"/>
                  <a:pt x="119743" y="624114"/>
                </a:cubicBezTo>
                <a:cubicBezTo>
                  <a:pt x="157843" y="420914"/>
                  <a:pt x="201386" y="203200"/>
                  <a:pt x="228600" y="101600"/>
                </a:cubicBezTo>
                <a:cubicBezTo>
                  <a:pt x="255814" y="0"/>
                  <a:pt x="261258" y="3628"/>
                  <a:pt x="283029" y="14514"/>
                </a:cubicBezTo>
                <a:cubicBezTo>
                  <a:pt x="304801" y="25400"/>
                  <a:pt x="321129" y="14514"/>
                  <a:pt x="359229" y="166914"/>
                </a:cubicBezTo>
                <a:cubicBezTo>
                  <a:pt x="397329" y="319314"/>
                  <a:pt x="471715" y="736600"/>
                  <a:pt x="511629" y="928914"/>
                </a:cubicBezTo>
                <a:cubicBezTo>
                  <a:pt x="551543" y="1121228"/>
                  <a:pt x="575129" y="1221014"/>
                  <a:pt x="598715" y="132080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8" name="Полилиния 47"/>
          <p:cNvSpPr/>
          <p:nvPr/>
        </p:nvSpPr>
        <p:spPr bwMode="auto">
          <a:xfrm>
            <a:off x="3429802" y="2808514"/>
            <a:ext cx="391885" cy="1763486"/>
          </a:xfrm>
          <a:custGeom>
            <a:avLst/>
            <a:gdLst>
              <a:gd name="connsiteX0" fmla="*/ 0 w 391885"/>
              <a:gd name="connsiteY0" fmla="*/ 0 h 1763486"/>
              <a:gd name="connsiteX1" fmla="*/ 206828 w 391885"/>
              <a:gd name="connsiteY1" fmla="*/ 1023257 h 1763486"/>
              <a:gd name="connsiteX2" fmla="*/ 391885 w 391885"/>
              <a:gd name="connsiteY2" fmla="*/ 1763486 h 176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1885" h="1763486">
                <a:moveTo>
                  <a:pt x="0" y="0"/>
                </a:moveTo>
                <a:cubicBezTo>
                  <a:pt x="70757" y="364671"/>
                  <a:pt x="141514" y="729343"/>
                  <a:pt x="206828" y="1023257"/>
                </a:cubicBezTo>
                <a:cubicBezTo>
                  <a:pt x="272142" y="1317171"/>
                  <a:pt x="332013" y="1540328"/>
                  <a:pt x="391885" y="1763486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9" name="Полилиния 48"/>
          <p:cNvSpPr/>
          <p:nvPr/>
        </p:nvSpPr>
        <p:spPr bwMode="auto">
          <a:xfrm>
            <a:off x="3821687" y="4572000"/>
            <a:ext cx="3069772" cy="843643"/>
          </a:xfrm>
          <a:custGeom>
            <a:avLst/>
            <a:gdLst>
              <a:gd name="connsiteX0" fmla="*/ 0 w 2852058"/>
              <a:gd name="connsiteY0" fmla="*/ 0 h 843643"/>
              <a:gd name="connsiteX1" fmla="*/ 130629 w 2852058"/>
              <a:gd name="connsiteY1" fmla="*/ 370114 h 843643"/>
              <a:gd name="connsiteX2" fmla="*/ 250372 w 2852058"/>
              <a:gd name="connsiteY2" fmla="*/ 598714 h 843643"/>
              <a:gd name="connsiteX3" fmla="*/ 424543 w 2852058"/>
              <a:gd name="connsiteY3" fmla="*/ 762000 h 843643"/>
              <a:gd name="connsiteX4" fmla="*/ 947058 w 2852058"/>
              <a:gd name="connsiteY4" fmla="*/ 838200 h 843643"/>
              <a:gd name="connsiteX5" fmla="*/ 1578429 w 2852058"/>
              <a:gd name="connsiteY5" fmla="*/ 794657 h 843643"/>
              <a:gd name="connsiteX6" fmla="*/ 2079172 w 2852058"/>
              <a:gd name="connsiteY6" fmla="*/ 587829 h 843643"/>
              <a:gd name="connsiteX7" fmla="*/ 2852058 w 2852058"/>
              <a:gd name="connsiteY7" fmla="*/ 457200 h 843643"/>
              <a:gd name="connsiteX0" fmla="*/ 0 w 2852058"/>
              <a:gd name="connsiteY0" fmla="*/ 0 h 843643"/>
              <a:gd name="connsiteX1" fmla="*/ 130629 w 2852058"/>
              <a:gd name="connsiteY1" fmla="*/ 370114 h 843643"/>
              <a:gd name="connsiteX2" fmla="*/ 250372 w 2852058"/>
              <a:gd name="connsiteY2" fmla="*/ 598714 h 843643"/>
              <a:gd name="connsiteX3" fmla="*/ 424543 w 2852058"/>
              <a:gd name="connsiteY3" fmla="*/ 762000 h 843643"/>
              <a:gd name="connsiteX4" fmla="*/ 947058 w 2852058"/>
              <a:gd name="connsiteY4" fmla="*/ 838200 h 843643"/>
              <a:gd name="connsiteX5" fmla="*/ 1578429 w 2852058"/>
              <a:gd name="connsiteY5" fmla="*/ 794657 h 843643"/>
              <a:gd name="connsiteX6" fmla="*/ 2079172 w 2852058"/>
              <a:gd name="connsiteY6" fmla="*/ 587829 h 843643"/>
              <a:gd name="connsiteX7" fmla="*/ 2852058 w 2852058"/>
              <a:gd name="connsiteY7" fmla="*/ 457200 h 843643"/>
              <a:gd name="connsiteX0" fmla="*/ 0 w 3069772"/>
              <a:gd name="connsiteY0" fmla="*/ 0 h 843643"/>
              <a:gd name="connsiteX1" fmla="*/ 130629 w 3069772"/>
              <a:gd name="connsiteY1" fmla="*/ 370114 h 843643"/>
              <a:gd name="connsiteX2" fmla="*/ 250372 w 3069772"/>
              <a:gd name="connsiteY2" fmla="*/ 598714 h 843643"/>
              <a:gd name="connsiteX3" fmla="*/ 424543 w 3069772"/>
              <a:gd name="connsiteY3" fmla="*/ 762000 h 843643"/>
              <a:gd name="connsiteX4" fmla="*/ 947058 w 3069772"/>
              <a:gd name="connsiteY4" fmla="*/ 838200 h 843643"/>
              <a:gd name="connsiteX5" fmla="*/ 1578429 w 3069772"/>
              <a:gd name="connsiteY5" fmla="*/ 794657 h 843643"/>
              <a:gd name="connsiteX6" fmla="*/ 2079172 w 3069772"/>
              <a:gd name="connsiteY6" fmla="*/ 587829 h 843643"/>
              <a:gd name="connsiteX7" fmla="*/ 3069772 w 3069772"/>
              <a:gd name="connsiteY7" fmla="*/ 457200 h 843643"/>
              <a:gd name="connsiteX0" fmla="*/ 0 w 3069772"/>
              <a:gd name="connsiteY0" fmla="*/ 0 h 843643"/>
              <a:gd name="connsiteX1" fmla="*/ 130629 w 3069772"/>
              <a:gd name="connsiteY1" fmla="*/ 370114 h 843643"/>
              <a:gd name="connsiteX2" fmla="*/ 250372 w 3069772"/>
              <a:gd name="connsiteY2" fmla="*/ 598714 h 843643"/>
              <a:gd name="connsiteX3" fmla="*/ 424543 w 3069772"/>
              <a:gd name="connsiteY3" fmla="*/ 762000 h 843643"/>
              <a:gd name="connsiteX4" fmla="*/ 947058 w 3069772"/>
              <a:gd name="connsiteY4" fmla="*/ 838200 h 843643"/>
              <a:gd name="connsiteX5" fmla="*/ 1578429 w 3069772"/>
              <a:gd name="connsiteY5" fmla="*/ 794657 h 843643"/>
              <a:gd name="connsiteX6" fmla="*/ 2079172 w 3069772"/>
              <a:gd name="connsiteY6" fmla="*/ 587829 h 843643"/>
              <a:gd name="connsiteX7" fmla="*/ 3069772 w 3069772"/>
              <a:gd name="connsiteY7" fmla="*/ 457200 h 843643"/>
              <a:gd name="connsiteX0" fmla="*/ 0 w 3069772"/>
              <a:gd name="connsiteY0" fmla="*/ 0 h 843643"/>
              <a:gd name="connsiteX1" fmla="*/ 130629 w 3069772"/>
              <a:gd name="connsiteY1" fmla="*/ 370114 h 843643"/>
              <a:gd name="connsiteX2" fmla="*/ 250372 w 3069772"/>
              <a:gd name="connsiteY2" fmla="*/ 598714 h 843643"/>
              <a:gd name="connsiteX3" fmla="*/ 424543 w 3069772"/>
              <a:gd name="connsiteY3" fmla="*/ 762000 h 843643"/>
              <a:gd name="connsiteX4" fmla="*/ 947058 w 3069772"/>
              <a:gd name="connsiteY4" fmla="*/ 838200 h 843643"/>
              <a:gd name="connsiteX5" fmla="*/ 1578429 w 3069772"/>
              <a:gd name="connsiteY5" fmla="*/ 794657 h 843643"/>
              <a:gd name="connsiteX6" fmla="*/ 2079172 w 3069772"/>
              <a:gd name="connsiteY6" fmla="*/ 587829 h 843643"/>
              <a:gd name="connsiteX7" fmla="*/ 3069772 w 3069772"/>
              <a:gd name="connsiteY7" fmla="*/ 457200 h 84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9772" h="843643">
                <a:moveTo>
                  <a:pt x="0" y="0"/>
                </a:moveTo>
                <a:cubicBezTo>
                  <a:pt x="44450" y="135164"/>
                  <a:pt x="88900" y="270328"/>
                  <a:pt x="130629" y="370114"/>
                </a:cubicBezTo>
                <a:cubicBezTo>
                  <a:pt x="172358" y="469900"/>
                  <a:pt x="201386" y="533400"/>
                  <a:pt x="250372" y="598714"/>
                </a:cubicBezTo>
                <a:cubicBezTo>
                  <a:pt x="299358" y="664028"/>
                  <a:pt x="308429" y="722086"/>
                  <a:pt x="424543" y="762000"/>
                </a:cubicBezTo>
                <a:cubicBezTo>
                  <a:pt x="540657" y="801914"/>
                  <a:pt x="754744" y="832757"/>
                  <a:pt x="947058" y="838200"/>
                </a:cubicBezTo>
                <a:cubicBezTo>
                  <a:pt x="1139372" y="843643"/>
                  <a:pt x="1389743" y="836385"/>
                  <a:pt x="1578429" y="794657"/>
                </a:cubicBezTo>
                <a:cubicBezTo>
                  <a:pt x="1767115" y="752929"/>
                  <a:pt x="1830615" y="644072"/>
                  <a:pt x="2079172" y="587829"/>
                </a:cubicBezTo>
                <a:cubicBezTo>
                  <a:pt x="2327729" y="531586"/>
                  <a:pt x="3061608" y="570593"/>
                  <a:pt x="3069772" y="457200"/>
                </a:cubicBezTo>
              </a:path>
            </a:pathLst>
          </a:custGeom>
          <a:noFill/>
          <a:ln w="28575" cap="flat" cmpd="sng" algn="ctr">
            <a:solidFill>
              <a:srgbClr val="00006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0" name="Полилиния 49"/>
          <p:cNvSpPr/>
          <p:nvPr/>
        </p:nvSpPr>
        <p:spPr bwMode="auto">
          <a:xfrm>
            <a:off x="3821687" y="4572001"/>
            <a:ext cx="3019060" cy="508958"/>
          </a:xfrm>
          <a:custGeom>
            <a:avLst/>
            <a:gdLst>
              <a:gd name="connsiteX0" fmla="*/ 0 w 3015343"/>
              <a:gd name="connsiteY0" fmla="*/ 0 h 551543"/>
              <a:gd name="connsiteX1" fmla="*/ 653143 w 3015343"/>
              <a:gd name="connsiteY1" fmla="*/ 163286 h 551543"/>
              <a:gd name="connsiteX2" fmla="*/ 1502229 w 3015343"/>
              <a:gd name="connsiteY2" fmla="*/ 272143 h 551543"/>
              <a:gd name="connsiteX3" fmla="*/ 2449286 w 3015343"/>
              <a:gd name="connsiteY3" fmla="*/ 424543 h 551543"/>
              <a:gd name="connsiteX4" fmla="*/ 2721429 w 3015343"/>
              <a:gd name="connsiteY4" fmla="*/ 533400 h 551543"/>
              <a:gd name="connsiteX5" fmla="*/ 3015343 w 3015343"/>
              <a:gd name="connsiteY5" fmla="*/ 533400 h 5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5343" h="551543">
                <a:moveTo>
                  <a:pt x="0" y="0"/>
                </a:moveTo>
                <a:cubicBezTo>
                  <a:pt x="201386" y="58964"/>
                  <a:pt x="402772" y="117929"/>
                  <a:pt x="653143" y="163286"/>
                </a:cubicBezTo>
                <a:cubicBezTo>
                  <a:pt x="903515" y="208643"/>
                  <a:pt x="1202872" y="228600"/>
                  <a:pt x="1502229" y="272143"/>
                </a:cubicBezTo>
                <a:cubicBezTo>
                  <a:pt x="1801586" y="315686"/>
                  <a:pt x="2246086" y="381000"/>
                  <a:pt x="2449286" y="424543"/>
                </a:cubicBezTo>
                <a:cubicBezTo>
                  <a:pt x="2652486" y="468086"/>
                  <a:pt x="2627086" y="515257"/>
                  <a:pt x="2721429" y="533400"/>
                </a:cubicBezTo>
                <a:cubicBezTo>
                  <a:pt x="2815772" y="551543"/>
                  <a:pt x="2915557" y="542471"/>
                  <a:pt x="3015343" y="533400"/>
                </a:cubicBezTo>
              </a:path>
            </a:pathLst>
          </a:custGeom>
          <a:noFill/>
          <a:ln w="28575" cap="flat" cmpd="sng" algn="ctr">
            <a:solidFill>
              <a:srgbClr val="00006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ru-RU" smtClean="0"/>
          </a:p>
        </p:txBody>
      </p:sp>
      <p:sp>
        <p:nvSpPr>
          <p:cNvPr id="39" name="8-конечная звезда 38"/>
          <p:cNvSpPr/>
          <p:nvPr/>
        </p:nvSpPr>
        <p:spPr bwMode="auto">
          <a:xfrm>
            <a:off x="1372405" y="4572000"/>
            <a:ext cx="435429" cy="391886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51" name="8-конечная звезда 50"/>
          <p:cNvSpPr/>
          <p:nvPr/>
        </p:nvSpPr>
        <p:spPr bwMode="auto">
          <a:xfrm>
            <a:off x="1862262" y="4365172"/>
            <a:ext cx="435429" cy="391886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53" name="8-конечная звезда 52"/>
          <p:cNvSpPr/>
          <p:nvPr/>
        </p:nvSpPr>
        <p:spPr bwMode="auto">
          <a:xfrm>
            <a:off x="2199720" y="3407229"/>
            <a:ext cx="435429" cy="391886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55" name="8-конечная звезда 54"/>
          <p:cNvSpPr/>
          <p:nvPr/>
        </p:nvSpPr>
        <p:spPr bwMode="auto">
          <a:xfrm>
            <a:off x="2558948" y="1251857"/>
            <a:ext cx="435429" cy="391886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56" name="8-конечная звезда 55"/>
          <p:cNvSpPr/>
          <p:nvPr/>
        </p:nvSpPr>
        <p:spPr bwMode="auto">
          <a:xfrm>
            <a:off x="3676990" y="3386254"/>
            <a:ext cx="435429" cy="391886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</a:p>
        </p:txBody>
      </p:sp>
      <p:sp>
        <p:nvSpPr>
          <p:cNvPr id="57" name="8-конечная звезда 56"/>
          <p:cNvSpPr/>
          <p:nvPr/>
        </p:nvSpPr>
        <p:spPr bwMode="auto">
          <a:xfrm>
            <a:off x="4502180" y="4077630"/>
            <a:ext cx="435429" cy="391886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</a:t>
            </a:r>
          </a:p>
        </p:txBody>
      </p:sp>
      <p:sp>
        <p:nvSpPr>
          <p:cNvPr id="58" name="Овал 57"/>
          <p:cNvSpPr/>
          <p:nvPr/>
        </p:nvSpPr>
        <p:spPr bwMode="auto">
          <a:xfrm>
            <a:off x="2074135" y="5018049"/>
            <a:ext cx="111512" cy="1115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Овал 58"/>
          <p:cNvSpPr/>
          <p:nvPr/>
        </p:nvSpPr>
        <p:spPr bwMode="auto">
          <a:xfrm>
            <a:off x="2505315" y="4534829"/>
            <a:ext cx="111512" cy="1115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Овал 59"/>
          <p:cNvSpPr/>
          <p:nvPr/>
        </p:nvSpPr>
        <p:spPr bwMode="auto">
          <a:xfrm>
            <a:off x="2802681" y="2758068"/>
            <a:ext cx="111512" cy="1115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Овал 60"/>
          <p:cNvSpPr/>
          <p:nvPr/>
        </p:nvSpPr>
        <p:spPr bwMode="auto">
          <a:xfrm>
            <a:off x="3389979" y="2776654"/>
            <a:ext cx="111512" cy="1115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Овал 61"/>
          <p:cNvSpPr/>
          <p:nvPr/>
        </p:nvSpPr>
        <p:spPr bwMode="auto">
          <a:xfrm>
            <a:off x="3787705" y="4523678"/>
            <a:ext cx="111512" cy="1115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69473" y="0"/>
            <a:ext cx="5274527" cy="31700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28600" indent="-228600" algn="l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 потенциал покоя</a:t>
            </a:r>
          </a:p>
          <a:p>
            <a:pPr marL="228600" indent="-228600" algn="l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электротонический</a:t>
            </a:r>
            <a:r>
              <a:rPr lang="ru-RU" sz="2000" dirty="0" smtClean="0">
                <a:solidFill>
                  <a:schemeClr val="bg1"/>
                </a:solidFill>
              </a:rPr>
              <a:t> потенциал или медленная деполяризация</a:t>
            </a:r>
          </a:p>
          <a:p>
            <a:pPr marL="228600" indent="-228600" algn="l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 быстрая деполяризация</a:t>
            </a:r>
          </a:p>
          <a:p>
            <a:pPr marL="228600" indent="-228600" algn="l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овершут</a:t>
            </a:r>
            <a:r>
              <a:rPr lang="ru-RU" sz="2000" dirty="0" smtClean="0">
                <a:solidFill>
                  <a:schemeClr val="bg1"/>
                </a:solidFill>
              </a:rPr>
              <a:t> или инверсия заряда</a:t>
            </a:r>
          </a:p>
          <a:p>
            <a:pPr marL="228600" indent="-228600" algn="l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 быстрая </a:t>
            </a:r>
            <a:r>
              <a:rPr lang="ru-RU" sz="2000" dirty="0" err="1" smtClean="0">
                <a:solidFill>
                  <a:schemeClr val="bg1"/>
                </a:solidFill>
              </a:rPr>
              <a:t>реполяризация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 следовой потенциал </a:t>
            </a:r>
          </a:p>
          <a:p>
            <a:pPr marL="914400" lvl="1" indent="-457200" algn="l">
              <a:buFont typeface="+mj-lt"/>
              <a:buAutoNum type="alphaLcParenR"/>
            </a:pPr>
            <a:r>
              <a:rPr lang="ru-RU" sz="2000" dirty="0" smtClean="0">
                <a:solidFill>
                  <a:schemeClr val="bg1"/>
                </a:solidFill>
              </a:rPr>
              <a:t>следовая деполяризация (медленная деполяризация)</a:t>
            </a:r>
          </a:p>
          <a:p>
            <a:pPr marL="914400" lvl="1" indent="-457200" algn="l">
              <a:buFont typeface="+mj-lt"/>
              <a:buAutoNum type="alphaLcParenR"/>
            </a:pPr>
            <a:r>
              <a:rPr lang="ru-RU" sz="2000" dirty="0" smtClean="0">
                <a:solidFill>
                  <a:schemeClr val="bg1"/>
                </a:solidFill>
              </a:rPr>
              <a:t>следовая </a:t>
            </a:r>
            <a:r>
              <a:rPr lang="ru-RU" sz="2000" dirty="0" err="1" smtClean="0">
                <a:solidFill>
                  <a:schemeClr val="bg1"/>
                </a:solidFill>
              </a:rPr>
              <a:t>гиперполяризация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5" name="Овал 64"/>
          <p:cNvSpPr/>
          <p:nvPr/>
        </p:nvSpPr>
        <p:spPr bwMode="auto">
          <a:xfrm>
            <a:off x="6764030" y="5049679"/>
            <a:ext cx="111512" cy="1115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8-конечная звезда 65"/>
          <p:cNvSpPr/>
          <p:nvPr/>
        </p:nvSpPr>
        <p:spPr bwMode="auto">
          <a:xfrm>
            <a:off x="5546678" y="5278245"/>
            <a:ext cx="435429" cy="391886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8-конечная звезда 66"/>
          <p:cNvSpPr/>
          <p:nvPr/>
        </p:nvSpPr>
        <p:spPr bwMode="auto">
          <a:xfrm>
            <a:off x="5509508" y="4415884"/>
            <a:ext cx="435429" cy="391886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5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5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0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0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0"/>
                            </p:stCondLst>
                            <p:childTnLst>
                              <p:par>
                                <p:cTn id="1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60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20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0"/>
                            </p:stCondLst>
                            <p:childTnLst>
                              <p:par>
                                <p:cTn id="1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50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6000"/>
                            </p:stCondLst>
                            <p:childTnLst>
                              <p:par>
                                <p:cTn id="1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5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2000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850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20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0"/>
                            </p:stCondLst>
                            <p:childTnLst>
                              <p:par>
                                <p:cTn id="2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500"/>
                            </p:stCondLst>
                            <p:childTnLst>
                              <p:par>
                                <p:cTn id="2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2000"/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2" grpId="0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39" grpId="0" animBg="1"/>
      <p:bldP spid="51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 uiExpand="1" build="p" animBg="1"/>
      <p:bldP spid="65" grpId="0" animBg="1"/>
      <p:bldP spid="66" grpId="0" animBg="1"/>
      <p:bldP spid="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6970" y="0"/>
            <a:ext cx="7917873" cy="6863417"/>
          </a:xfrm>
          <a:prstGeom prst="rect">
            <a:avLst/>
          </a:prstGeom>
          <a:solidFill>
            <a:srgbClr val="CCFF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Возбуждение  - ответная реакция клетки на действие раздражителя, </a:t>
            </a:r>
          </a:p>
          <a:p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проявляющаяся в специфической для нее функции (проведение возбуждения, сокращении, секреции) </a:t>
            </a:r>
          </a:p>
          <a:p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неспецифической реакции – генерации потенциала действия.</a:t>
            </a:r>
            <a:endParaRPr lang="ru-RU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 bwMode="auto">
          <a:xfrm>
            <a:off x="1647930" y="0"/>
            <a:ext cx="6119446" cy="6858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>
            <a:off x="2329081" y="1482787"/>
            <a:ext cx="5016266" cy="410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" name="Группа 53"/>
          <p:cNvGrpSpPr/>
          <p:nvPr/>
        </p:nvGrpSpPr>
        <p:grpSpPr>
          <a:xfrm>
            <a:off x="2337787" y="67222"/>
            <a:ext cx="89869" cy="3772061"/>
            <a:chOff x="1012357" y="947851"/>
            <a:chExt cx="120539" cy="4931229"/>
          </a:xfrm>
        </p:grpSpPr>
        <p:cxnSp>
          <p:nvCxnSpPr>
            <p:cNvPr id="6" name="Прямая со стрелкой 5"/>
            <p:cNvCxnSpPr/>
            <p:nvPr/>
          </p:nvCxnSpPr>
          <p:spPr bwMode="auto">
            <a:xfrm rot="5400000" flipH="1" flipV="1">
              <a:off x="-1333513" y="3412672"/>
              <a:ext cx="4931229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Прямая соединительная линия 9"/>
            <p:cNvCxnSpPr/>
            <p:nvPr/>
          </p:nvCxnSpPr>
          <p:spPr bwMode="auto">
            <a:xfrm>
              <a:off x="1023243" y="1730829"/>
              <a:ext cx="108858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 bwMode="auto">
            <a:xfrm>
              <a:off x="1012357" y="5072744"/>
              <a:ext cx="108858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Группа 27"/>
          <p:cNvGrpSpPr/>
          <p:nvPr/>
        </p:nvGrpSpPr>
        <p:grpSpPr>
          <a:xfrm>
            <a:off x="2435179" y="3705446"/>
            <a:ext cx="4764078" cy="141559"/>
            <a:chOff x="1665514" y="5704114"/>
            <a:chExt cx="6389915" cy="185060"/>
          </a:xfrm>
        </p:grpSpPr>
        <p:cxnSp>
          <p:nvCxnSpPr>
            <p:cNvPr id="17" name="Прямая соединительная линия 16"/>
            <p:cNvCxnSpPr/>
            <p:nvPr/>
          </p:nvCxnSpPr>
          <p:spPr bwMode="auto">
            <a:xfrm>
              <a:off x="1665514" y="5704114"/>
              <a:ext cx="6389915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Прямая соединительная линия 18"/>
            <p:cNvCxnSpPr/>
            <p:nvPr/>
          </p:nvCxnSpPr>
          <p:spPr bwMode="auto">
            <a:xfrm rot="16200000" flipH="1">
              <a:off x="3135086" y="5791199"/>
              <a:ext cx="152405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Прямая соединительная линия 24"/>
            <p:cNvCxnSpPr/>
            <p:nvPr/>
          </p:nvCxnSpPr>
          <p:spPr bwMode="auto">
            <a:xfrm rot="16200000" flipH="1">
              <a:off x="4767944" y="5791200"/>
              <a:ext cx="152405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Прямая соединительная линия 25"/>
            <p:cNvCxnSpPr/>
            <p:nvPr/>
          </p:nvCxnSpPr>
          <p:spPr bwMode="auto">
            <a:xfrm rot="16200000" flipH="1">
              <a:off x="6368144" y="5802084"/>
              <a:ext cx="152405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Прямая соединительная линия 26"/>
            <p:cNvCxnSpPr/>
            <p:nvPr/>
          </p:nvCxnSpPr>
          <p:spPr bwMode="auto">
            <a:xfrm rot="16200000" flipH="1">
              <a:off x="7913916" y="5812971"/>
              <a:ext cx="152405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/>
        </p:nvSpPr>
        <p:spPr>
          <a:xfrm>
            <a:off x="1898365" y="1292103"/>
            <a:ext cx="503190" cy="30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0</a:t>
            </a:r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1795173" y="522516"/>
            <a:ext cx="576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+30</a:t>
            </a:r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1865516" y="3022364"/>
            <a:ext cx="503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-</a:t>
            </a:r>
            <a:r>
              <a:rPr lang="ru-RU" sz="1400" dirty="0" smtClean="0"/>
              <a:t>60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2183586" y="3784992"/>
            <a:ext cx="503190" cy="30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0</a:t>
            </a:r>
            <a:endParaRPr lang="ru-RU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4569683" y="3793318"/>
            <a:ext cx="503190" cy="30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</a:t>
            </a:r>
            <a:endParaRPr lang="ru-RU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3344170" y="3793319"/>
            <a:ext cx="503190" cy="30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</a:t>
            </a:r>
            <a:endParaRPr lang="ru-RU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5770849" y="3784992"/>
            <a:ext cx="503190" cy="30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</a:t>
            </a:r>
            <a:endParaRPr lang="ru-RU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6898968" y="3809972"/>
            <a:ext cx="503190" cy="30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4</a:t>
            </a:r>
            <a:endParaRPr lang="ru-RU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4183210" y="4091642"/>
            <a:ext cx="1225512" cy="30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Время, мс</a:t>
            </a:r>
            <a:endParaRPr lang="ru-RU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1688899" y="527155"/>
            <a:ext cx="400110" cy="31460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dirty="0" smtClean="0"/>
              <a:t>Мембранный потенциал, мВ</a:t>
            </a:r>
            <a:endParaRPr lang="ru-RU" sz="1400" dirty="0"/>
          </a:p>
        </p:txBody>
      </p:sp>
      <p:cxnSp>
        <p:nvCxnSpPr>
          <p:cNvPr id="40" name="Прямая соединительная линия 39"/>
          <p:cNvCxnSpPr/>
          <p:nvPr/>
        </p:nvCxnSpPr>
        <p:spPr bwMode="auto">
          <a:xfrm flipV="1">
            <a:off x="2418949" y="3248883"/>
            <a:ext cx="4488135" cy="314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Прямая соединительная линия 40"/>
          <p:cNvCxnSpPr/>
          <p:nvPr/>
        </p:nvCxnSpPr>
        <p:spPr bwMode="auto">
          <a:xfrm flipV="1">
            <a:off x="2443296" y="2839454"/>
            <a:ext cx="4488135" cy="314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6842154" y="3105914"/>
            <a:ext cx="754785" cy="30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МП</a:t>
            </a:r>
            <a:endParaRPr lang="ru-RU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6923314" y="2689572"/>
            <a:ext cx="754785" cy="30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КУД</a:t>
            </a:r>
            <a:endParaRPr lang="ru-RU" sz="2000" dirty="0"/>
          </a:p>
        </p:txBody>
      </p:sp>
      <p:sp>
        <p:nvSpPr>
          <p:cNvPr id="44" name="Полилиния 43"/>
          <p:cNvSpPr/>
          <p:nvPr/>
        </p:nvSpPr>
        <p:spPr bwMode="auto">
          <a:xfrm>
            <a:off x="2435179" y="3239143"/>
            <a:ext cx="689858" cy="8327"/>
          </a:xfrm>
          <a:custGeom>
            <a:avLst/>
            <a:gdLst>
              <a:gd name="connsiteX0" fmla="*/ 0 w 925286"/>
              <a:gd name="connsiteY0" fmla="*/ 0 h 10886"/>
              <a:gd name="connsiteX1" fmla="*/ 925286 w 925286"/>
              <a:gd name="connsiteY1" fmla="*/ 10886 h 1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5286" h="10886">
                <a:moveTo>
                  <a:pt x="0" y="0"/>
                </a:moveTo>
                <a:lnTo>
                  <a:pt x="925286" y="10886"/>
                </a:lnTo>
              </a:path>
            </a:pathLst>
          </a:cu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Полилиния 44"/>
          <p:cNvSpPr/>
          <p:nvPr/>
        </p:nvSpPr>
        <p:spPr bwMode="auto">
          <a:xfrm>
            <a:off x="3116921" y="2839454"/>
            <a:ext cx="389567" cy="412179"/>
          </a:xfrm>
          <a:custGeom>
            <a:avLst/>
            <a:gdLst>
              <a:gd name="connsiteX0" fmla="*/ 0 w 522515"/>
              <a:gd name="connsiteY0" fmla="*/ 533400 h 538843"/>
              <a:gd name="connsiteX1" fmla="*/ 87086 w 522515"/>
              <a:gd name="connsiteY1" fmla="*/ 511629 h 538843"/>
              <a:gd name="connsiteX2" fmla="*/ 174172 w 522515"/>
              <a:gd name="connsiteY2" fmla="*/ 370114 h 538843"/>
              <a:gd name="connsiteX3" fmla="*/ 283029 w 522515"/>
              <a:gd name="connsiteY3" fmla="*/ 174171 h 538843"/>
              <a:gd name="connsiteX4" fmla="*/ 402772 w 522515"/>
              <a:gd name="connsiteY4" fmla="*/ 43543 h 538843"/>
              <a:gd name="connsiteX5" fmla="*/ 522515 w 522515"/>
              <a:gd name="connsiteY5" fmla="*/ 0 h 53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515" h="538843">
                <a:moveTo>
                  <a:pt x="0" y="533400"/>
                </a:moveTo>
                <a:cubicBezTo>
                  <a:pt x="29028" y="536121"/>
                  <a:pt x="58057" y="538843"/>
                  <a:pt x="87086" y="511629"/>
                </a:cubicBezTo>
                <a:cubicBezTo>
                  <a:pt x="116115" y="484415"/>
                  <a:pt x="141515" y="426357"/>
                  <a:pt x="174172" y="370114"/>
                </a:cubicBezTo>
                <a:cubicBezTo>
                  <a:pt x="206829" y="313871"/>
                  <a:pt x="244929" y="228599"/>
                  <a:pt x="283029" y="174171"/>
                </a:cubicBezTo>
                <a:cubicBezTo>
                  <a:pt x="321129" y="119743"/>
                  <a:pt x="362858" y="72572"/>
                  <a:pt x="402772" y="43543"/>
                </a:cubicBezTo>
                <a:cubicBezTo>
                  <a:pt x="442686" y="14515"/>
                  <a:pt x="482600" y="7257"/>
                  <a:pt x="522515" y="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6" name="Полилиния 45"/>
          <p:cNvSpPr/>
          <p:nvPr/>
        </p:nvSpPr>
        <p:spPr bwMode="auto">
          <a:xfrm>
            <a:off x="3490256" y="1498832"/>
            <a:ext cx="235364" cy="1340622"/>
          </a:xfrm>
          <a:custGeom>
            <a:avLst/>
            <a:gdLst>
              <a:gd name="connsiteX0" fmla="*/ 0 w 315686"/>
              <a:gd name="connsiteY0" fmla="*/ 1752600 h 1752600"/>
              <a:gd name="connsiteX1" fmla="*/ 304800 w 315686"/>
              <a:gd name="connsiteY1" fmla="*/ 0 h 1752600"/>
              <a:gd name="connsiteX2" fmla="*/ 304800 w 315686"/>
              <a:gd name="connsiteY2" fmla="*/ 0 h 1752600"/>
              <a:gd name="connsiteX3" fmla="*/ 315686 w 315686"/>
              <a:gd name="connsiteY3" fmla="*/ 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686" h="1752600">
                <a:moveTo>
                  <a:pt x="0" y="1752600"/>
                </a:moveTo>
                <a:lnTo>
                  <a:pt x="304800" y="0"/>
                </a:lnTo>
                <a:lnTo>
                  <a:pt x="304800" y="0"/>
                </a:lnTo>
                <a:lnTo>
                  <a:pt x="315686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ru-RU" smtClean="0"/>
          </a:p>
        </p:txBody>
      </p:sp>
      <p:sp>
        <p:nvSpPr>
          <p:cNvPr id="47" name="Полилиния 46"/>
          <p:cNvSpPr/>
          <p:nvPr/>
        </p:nvSpPr>
        <p:spPr bwMode="auto">
          <a:xfrm>
            <a:off x="3709388" y="488509"/>
            <a:ext cx="446379" cy="1010324"/>
          </a:xfrm>
          <a:custGeom>
            <a:avLst/>
            <a:gdLst>
              <a:gd name="connsiteX0" fmla="*/ 0 w 598715"/>
              <a:gd name="connsiteY0" fmla="*/ 1320800 h 1320800"/>
              <a:gd name="connsiteX1" fmla="*/ 119743 w 598715"/>
              <a:gd name="connsiteY1" fmla="*/ 624114 h 1320800"/>
              <a:gd name="connsiteX2" fmla="*/ 228600 w 598715"/>
              <a:gd name="connsiteY2" fmla="*/ 101600 h 1320800"/>
              <a:gd name="connsiteX3" fmla="*/ 283029 w 598715"/>
              <a:gd name="connsiteY3" fmla="*/ 14514 h 1320800"/>
              <a:gd name="connsiteX4" fmla="*/ 359229 w 598715"/>
              <a:gd name="connsiteY4" fmla="*/ 166914 h 1320800"/>
              <a:gd name="connsiteX5" fmla="*/ 511629 w 598715"/>
              <a:gd name="connsiteY5" fmla="*/ 928914 h 1320800"/>
              <a:gd name="connsiteX6" fmla="*/ 598715 w 598715"/>
              <a:gd name="connsiteY6" fmla="*/ 13208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8715" h="1320800">
                <a:moveTo>
                  <a:pt x="0" y="1320800"/>
                </a:moveTo>
                <a:cubicBezTo>
                  <a:pt x="40821" y="1074057"/>
                  <a:pt x="81643" y="827314"/>
                  <a:pt x="119743" y="624114"/>
                </a:cubicBezTo>
                <a:cubicBezTo>
                  <a:pt x="157843" y="420914"/>
                  <a:pt x="201386" y="203200"/>
                  <a:pt x="228600" y="101600"/>
                </a:cubicBezTo>
                <a:cubicBezTo>
                  <a:pt x="255814" y="0"/>
                  <a:pt x="261258" y="3628"/>
                  <a:pt x="283029" y="14514"/>
                </a:cubicBezTo>
                <a:cubicBezTo>
                  <a:pt x="304801" y="25400"/>
                  <a:pt x="321129" y="14514"/>
                  <a:pt x="359229" y="166914"/>
                </a:cubicBezTo>
                <a:cubicBezTo>
                  <a:pt x="397329" y="319314"/>
                  <a:pt x="471715" y="736600"/>
                  <a:pt x="511629" y="928914"/>
                </a:cubicBezTo>
                <a:cubicBezTo>
                  <a:pt x="551543" y="1121228"/>
                  <a:pt x="575129" y="1221014"/>
                  <a:pt x="598715" y="132080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8" name="Полилиния 47"/>
          <p:cNvSpPr/>
          <p:nvPr/>
        </p:nvSpPr>
        <p:spPr bwMode="auto">
          <a:xfrm>
            <a:off x="4155767" y="1490505"/>
            <a:ext cx="292175" cy="1348949"/>
          </a:xfrm>
          <a:custGeom>
            <a:avLst/>
            <a:gdLst>
              <a:gd name="connsiteX0" fmla="*/ 0 w 391885"/>
              <a:gd name="connsiteY0" fmla="*/ 0 h 1763486"/>
              <a:gd name="connsiteX1" fmla="*/ 206828 w 391885"/>
              <a:gd name="connsiteY1" fmla="*/ 1023257 h 1763486"/>
              <a:gd name="connsiteX2" fmla="*/ 391885 w 391885"/>
              <a:gd name="connsiteY2" fmla="*/ 1763486 h 176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1885" h="1763486">
                <a:moveTo>
                  <a:pt x="0" y="0"/>
                </a:moveTo>
                <a:cubicBezTo>
                  <a:pt x="70757" y="364671"/>
                  <a:pt x="141514" y="729343"/>
                  <a:pt x="206828" y="1023257"/>
                </a:cubicBezTo>
                <a:cubicBezTo>
                  <a:pt x="272142" y="1317171"/>
                  <a:pt x="332013" y="1540328"/>
                  <a:pt x="391885" y="1763486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9" name="Полилиния 48"/>
          <p:cNvSpPr/>
          <p:nvPr/>
        </p:nvSpPr>
        <p:spPr bwMode="auto">
          <a:xfrm>
            <a:off x="4447941" y="2839454"/>
            <a:ext cx="2288706" cy="645331"/>
          </a:xfrm>
          <a:custGeom>
            <a:avLst/>
            <a:gdLst>
              <a:gd name="connsiteX0" fmla="*/ 0 w 2852058"/>
              <a:gd name="connsiteY0" fmla="*/ 0 h 843643"/>
              <a:gd name="connsiteX1" fmla="*/ 130629 w 2852058"/>
              <a:gd name="connsiteY1" fmla="*/ 370114 h 843643"/>
              <a:gd name="connsiteX2" fmla="*/ 250372 w 2852058"/>
              <a:gd name="connsiteY2" fmla="*/ 598714 h 843643"/>
              <a:gd name="connsiteX3" fmla="*/ 424543 w 2852058"/>
              <a:gd name="connsiteY3" fmla="*/ 762000 h 843643"/>
              <a:gd name="connsiteX4" fmla="*/ 947058 w 2852058"/>
              <a:gd name="connsiteY4" fmla="*/ 838200 h 843643"/>
              <a:gd name="connsiteX5" fmla="*/ 1578429 w 2852058"/>
              <a:gd name="connsiteY5" fmla="*/ 794657 h 843643"/>
              <a:gd name="connsiteX6" fmla="*/ 2079172 w 2852058"/>
              <a:gd name="connsiteY6" fmla="*/ 587829 h 843643"/>
              <a:gd name="connsiteX7" fmla="*/ 2852058 w 2852058"/>
              <a:gd name="connsiteY7" fmla="*/ 457200 h 843643"/>
              <a:gd name="connsiteX0" fmla="*/ 0 w 2852058"/>
              <a:gd name="connsiteY0" fmla="*/ 0 h 843643"/>
              <a:gd name="connsiteX1" fmla="*/ 130629 w 2852058"/>
              <a:gd name="connsiteY1" fmla="*/ 370114 h 843643"/>
              <a:gd name="connsiteX2" fmla="*/ 250372 w 2852058"/>
              <a:gd name="connsiteY2" fmla="*/ 598714 h 843643"/>
              <a:gd name="connsiteX3" fmla="*/ 424543 w 2852058"/>
              <a:gd name="connsiteY3" fmla="*/ 762000 h 843643"/>
              <a:gd name="connsiteX4" fmla="*/ 947058 w 2852058"/>
              <a:gd name="connsiteY4" fmla="*/ 838200 h 843643"/>
              <a:gd name="connsiteX5" fmla="*/ 1578429 w 2852058"/>
              <a:gd name="connsiteY5" fmla="*/ 794657 h 843643"/>
              <a:gd name="connsiteX6" fmla="*/ 2079172 w 2852058"/>
              <a:gd name="connsiteY6" fmla="*/ 587829 h 843643"/>
              <a:gd name="connsiteX7" fmla="*/ 2852058 w 2852058"/>
              <a:gd name="connsiteY7" fmla="*/ 457200 h 843643"/>
              <a:gd name="connsiteX0" fmla="*/ 0 w 3069772"/>
              <a:gd name="connsiteY0" fmla="*/ 0 h 843643"/>
              <a:gd name="connsiteX1" fmla="*/ 130629 w 3069772"/>
              <a:gd name="connsiteY1" fmla="*/ 370114 h 843643"/>
              <a:gd name="connsiteX2" fmla="*/ 250372 w 3069772"/>
              <a:gd name="connsiteY2" fmla="*/ 598714 h 843643"/>
              <a:gd name="connsiteX3" fmla="*/ 424543 w 3069772"/>
              <a:gd name="connsiteY3" fmla="*/ 762000 h 843643"/>
              <a:gd name="connsiteX4" fmla="*/ 947058 w 3069772"/>
              <a:gd name="connsiteY4" fmla="*/ 838200 h 843643"/>
              <a:gd name="connsiteX5" fmla="*/ 1578429 w 3069772"/>
              <a:gd name="connsiteY5" fmla="*/ 794657 h 843643"/>
              <a:gd name="connsiteX6" fmla="*/ 2079172 w 3069772"/>
              <a:gd name="connsiteY6" fmla="*/ 587829 h 843643"/>
              <a:gd name="connsiteX7" fmla="*/ 3069772 w 3069772"/>
              <a:gd name="connsiteY7" fmla="*/ 457200 h 843643"/>
              <a:gd name="connsiteX0" fmla="*/ 0 w 3069772"/>
              <a:gd name="connsiteY0" fmla="*/ 0 h 843643"/>
              <a:gd name="connsiteX1" fmla="*/ 130629 w 3069772"/>
              <a:gd name="connsiteY1" fmla="*/ 370114 h 843643"/>
              <a:gd name="connsiteX2" fmla="*/ 250372 w 3069772"/>
              <a:gd name="connsiteY2" fmla="*/ 598714 h 843643"/>
              <a:gd name="connsiteX3" fmla="*/ 424543 w 3069772"/>
              <a:gd name="connsiteY3" fmla="*/ 762000 h 843643"/>
              <a:gd name="connsiteX4" fmla="*/ 947058 w 3069772"/>
              <a:gd name="connsiteY4" fmla="*/ 838200 h 843643"/>
              <a:gd name="connsiteX5" fmla="*/ 1578429 w 3069772"/>
              <a:gd name="connsiteY5" fmla="*/ 794657 h 843643"/>
              <a:gd name="connsiteX6" fmla="*/ 2079172 w 3069772"/>
              <a:gd name="connsiteY6" fmla="*/ 587829 h 843643"/>
              <a:gd name="connsiteX7" fmla="*/ 3069772 w 3069772"/>
              <a:gd name="connsiteY7" fmla="*/ 457200 h 843643"/>
              <a:gd name="connsiteX0" fmla="*/ 0 w 3069772"/>
              <a:gd name="connsiteY0" fmla="*/ 0 h 843643"/>
              <a:gd name="connsiteX1" fmla="*/ 130629 w 3069772"/>
              <a:gd name="connsiteY1" fmla="*/ 370114 h 843643"/>
              <a:gd name="connsiteX2" fmla="*/ 250372 w 3069772"/>
              <a:gd name="connsiteY2" fmla="*/ 598714 h 843643"/>
              <a:gd name="connsiteX3" fmla="*/ 424543 w 3069772"/>
              <a:gd name="connsiteY3" fmla="*/ 762000 h 843643"/>
              <a:gd name="connsiteX4" fmla="*/ 947058 w 3069772"/>
              <a:gd name="connsiteY4" fmla="*/ 838200 h 843643"/>
              <a:gd name="connsiteX5" fmla="*/ 1578429 w 3069772"/>
              <a:gd name="connsiteY5" fmla="*/ 794657 h 843643"/>
              <a:gd name="connsiteX6" fmla="*/ 2079172 w 3069772"/>
              <a:gd name="connsiteY6" fmla="*/ 587829 h 843643"/>
              <a:gd name="connsiteX7" fmla="*/ 3069772 w 3069772"/>
              <a:gd name="connsiteY7" fmla="*/ 457200 h 84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9772" h="843643">
                <a:moveTo>
                  <a:pt x="0" y="0"/>
                </a:moveTo>
                <a:cubicBezTo>
                  <a:pt x="44450" y="135164"/>
                  <a:pt x="88900" y="270328"/>
                  <a:pt x="130629" y="370114"/>
                </a:cubicBezTo>
                <a:cubicBezTo>
                  <a:pt x="172358" y="469900"/>
                  <a:pt x="201386" y="533400"/>
                  <a:pt x="250372" y="598714"/>
                </a:cubicBezTo>
                <a:cubicBezTo>
                  <a:pt x="299358" y="664028"/>
                  <a:pt x="308429" y="722086"/>
                  <a:pt x="424543" y="762000"/>
                </a:cubicBezTo>
                <a:cubicBezTo>
                  <a:pt x="540657" y="801914"/>
                  <a:pt x="754744" y="832757"/>
                  <a:pt x="947058" y="838200"/>
                </a:cubicBezTo>
                <a:cubicBezTo>
                  <a:pt x="1139372" y="843643"/>
                  <a:pt x="1389743" y="836385"/>
                  <a:pt x="1578429" y="794657"/>
                </a:cubicBezTo>
                <a:cubicBezTo>
                  <a:pt x="1767115" y="752929"/>
                  <a:pt x="1830615" y="644072"/>
                  <a:pt x="2079172" y="587829"/>
                </a:cubicBezTo>
                <a:cubicBezTo>
                  <a:pt x="2327729" y="531586"/>
                  <a:pt x="3061608" y="570593"/>
                  <a:pt x="3069772" y="457200"/>
                </a:cubicBezTo>
              </a:path>
            </a:pathLst>
          </a:custGeom>
          <a:noFill/>
          <a:ln w="28575" cap="flat" cmpd="sng" algn="ctr">
            <a:solidFill>
              <a:srgbClr val="00006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0" name="Полилиния 49"/>
          <p:cNvSpPr/>
          <p:nvPr/>
        </p:nvSpPr>
        <p:spPr bwMode="auto">
          <a:xfrm>
            <a:off x="4447941" y="2839455"/>
            <a:ext cx="2250897" cy="389319"/>
          </a:xfrm>
          <a:custGeom>
            <a:avLst/>
            <a:gdLst>
              <a:gd name="connsiteX0" fmla="*/ 0 w 3015343"/>
              <a:gd name="connsiteY0" fmla="*/ 0 h 551543"/>
              <a:gd name="connsiteX1" fmla="*/ 653143 w 3015343"/>
              <a:gd name="connsiteY1" fmla="*/ 163286 h 551543"/>
              <a:gd name="connsiteX2" fmla="*/ 1502229 w 3015343"/>
              <a:gd name="connsiteY2" fmla="*/ 272143 h 551543"/>
              <a:gd name="connsiteX3" fmla="*/ 2449286 w 3015343"/>
              <a:gd name="connsiteY3" fmla="*/ 424543 h 551543"/>
              <a:gd name="connsiteX4" fmla="*/ 2721429 w 3015343"/>
              <a:gd name="connsiteY4" fmla="*/ 533400 h 551543"/>
              <a:gd name="connsiteX5" fmla="*/ 3015343 w 3015343"/>
              <a:gd name="connsiteY5" fmla="*/ 533400 h 5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5343" h="551543">
                <a:moveTo>
                  <a:pt x="0" y="0"/>
                </a:moveTo>
                <a:cubicBezTo>
                  <a:pt x="201386" y="58964"/>
                  <a:pt x="402772" y="117929"/>
                  <a:pt x="653143" y="163286"/>
                </a:cubicBezTo>
                <a:cubicBezTo>
                  <a:pt x="903515" y="208643"/>
                  <a:pt x="1202872" y="228600"/>
                  <a:pt x="1502229" y="272143"/>
                </a:cubicBezTo>
                <a:cubicBezTo>
                  <a:pt x="1801586" y="315686"/>
                  <a:pt x="2246086" y="381000"/>
                  <a:pt x="2449286" y="424543"/>
                </a:cubicBezTo>
                <a:cubicBezTo>
                  <a:pt x="2652486" y="468086"/>
                  <a:pt x="2627086" y="515257"/>
                  <a:pt x="2721429" y="533400"/>
                </a:cubicBezTo>
                <a:cubicBezTo>
                  <a:pt x="2815772" y="551543"/>
                  <a:pt x="2915557" y="542471"/>
                  <a:pt x="3015343" y="533400"/>
                </a:cubicBezTo>
              </a:path>
            </a:pathLst>
          </a:custGeom>
          <a:noFill/>
          <a:ln w="28575" cap="flat" cmpd="sng" algn="ctr">
            <a:solidFill>
              <a:srgbClr val="00006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ru-RU" smtClean="0"/>
          </a:p>
        </p:txBody>
      </p:sp>
      <p:sp>
        <p:nvSpPr>
          <p:cNvPr id="39" name="8-конечная звезда 38"/>
          <p:cNvSpPr/>
          <p:nvPr/>
        </p:nvSpPr>
        <p:spPr bwMode="auto">
          <a:xfrm>
            <a:off x="2621850" y="2839454"/>
            <a:ext cx="324639" cy="299767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51" name="8-конечная звезда 50"/>
          <p:cNvSpPr/>
          <p:nvPr/>
        </p:nvSpPr>
        <p:spPr bwMode="auto">
          <a:xfrm>
            <a:off x="2987068" y="2681245"/>
            <a:ext cx="324639" cy="299767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53" name="8-конечная звезда 52"/>
          <p:cNvSpPr/>
          <p:nvPr/>
        </p:nvSpPr>
        <p:spPr bwMode="auto">
          <a:xfrm>
            <a:off x="3238664" y="1948482"/>
            <a:ext cx="324639" cy="299767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55" name="8-конечная звезда 54"/>
          <p:cNvSpPr/>
          <p:nvPr/>
        </p:nvSpPr>
        <p:spPr bwMode="auto">
          <a:xfrm>
            <a:off x="3506491" y="299767"/>
            <a:ext cx="324639" cy="299767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56" name="8-конечная звезда 55"/>
          <p:cNvSpPr/>
          <p:nvPr/>
        </p:nvSpPr>
        <p:spPr bwMode="auto">
          <a:xfrm>
            <a:off x="4340061" y="1932438"/>
            <a:ext cx="324639" cy="299767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</a:p>
        </p:txBody>
      </p:sp>
      <p:sp>
        <p:nvSpPr>
          <p:cNvPr id="57" name="8-конечная звезда 56"/>
          <p:cNvSpPr/>
          <p:nvPr/>
        </p:nvSpPr>
        <p:spPr bwMode="auto">
          <a:xfrm>
            <a:off x="4955291" y="2461294"/>
            <a:ext cx="324639" cy="299767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</a:t>
            </a:r>
          </a:p>
        </p:txBody>
      </p:sp>
      <p:sp>
        <p:nvSpPr>
          <p:cNvPr id="58" name="Овал 57"/>
          <p:cNvSpPr/>
          <p:nvPr/>
        </p:nvSpPr>
        <p:spPr bwMode="auto">
          <a:xfrm>
            <a:off x="3145033" y="3180652"/>
            <a:ext cx="83139" cy="8529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Овал 58"/>
          <p:cNvSpPr/>
          <p:nvPr/>
        </p:nvSpPr>
        <p:spPr bwMode="auto">
          <a:xfrm>
            <a:off x="3466504" y="2811021"/>
            <a:ext cx="83139" cy="8529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Овал 59"/>
          <p:cNvSpPr/>
          <p:nvPr/>
        </p:nvSpPr>
        <p:spPr bwMode="auto">
          <a:xfrm>
            <a:off x="3688209" y="1451918"/>
            <a:ext cx="83139" cy="8529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Овал 60"/>
          <p:cNvSpPr/>
          <p:nvPr/>
        </p:nvSpPr>
        <p:spPr bwMode="auto">
          <a:xfrm>
            <a:off x="4126076" y="1466135"/>
            <a:ext cx="83139" cy="8529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Овал 61"/>
          <p:cNvSpPr/>
          <p:nvPr/>
        </p:nvSpPr>
        <p:spPr bwMode="auto">
          <a:xfrm>
            <a:off x="4422606" y="2802491"/>
            <a:ext cx="83139" cy="8529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Овал 64"/>
          <p:cNvSpPr/>
          <p:nvPr/>
        </p:nvSpPr>
        <p:spPr bwMode="auto">
          <a:xfrm>
            <a:off x="6641641" y="3204847"/>
            <a:ext cx="83139" cy="8529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8-конечная звезда 65"/>
          <p:cNvSpPr/>
          <p:nvPr/>
        </p:nvSpPr>
        <p:spPr bwMode="auto">
          <a:xfrm>
            <a:off x="5734029" y="3379685"/>
            <a:ext cx="324639" cy="299767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8-конечная звезда 66"/>
          <p:cNvSpPr/>
          <p:nvPr/>
        </p:nvSpPr>
        <p:spPr bwMode="auto">
          <a:xfrm>
            <a:off x="5706317" y="2720036"/>
            <a:ext cx="324639" cy="299767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8" name="Прямая со стрелкой 67"/>
          <p:cNvCxnSpPr/>
          <p:nvPr/>
        </p:nvCxnSpPr>
        <p:spPr bwMode="auto">
          <a:xfrm rot="5400000" flipH="1" flipV="1">
            <a:off x="1244144" y="5386559"/>
            <a:ext cx="2353802" cy="12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77" name="Группа 27"/>
          <p:cNvGrpSpPr/>
          <p:nvPr/>
        </p:nvGrpSpPr>
        <p:grpSpPr>
          <a:xfrm>
            <a:off x="2356467" y="6349805"/>
            <a:ext cx="4764078" cy="141559"/>
            <a:chOff x="1665514" y="5704114"/>
            <a:chExt cx="6389915" cy="185060"/>
          </a:xfrm>
        </p:grpSpPr>
        <p:cxnSp>
          <p:nvCxnSpPr>
            <p:cNvPr id="78" name="Прямая соединительная линия 77"/>
            <p:cNvCxnSpPr/>
            <p:nvPr/>
          </p:nvCxnSpPr>
          <p:spPr bwMode="auto">
            <a:xfrm>
              <a:off x="1665514" y="5704114"/>
              <a:ext cx="6389915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Прямая соединительная линия 78"/>
            <p:cNvCxnSpPr/>
            <p:nvPr/>
          </p:nvCxnSpPr>
          <p:spPr bwMode="auto">
            <a:xfrm rot="16200000" flipH="1">
              <a:off x="3135086" y="5791199"/>
              <a:ext cx="152405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Прямая соединительная линия 79"/>
            <p:cNvCxnSpPr/>
            <p:nvPr/>
          </p:nvCxnSpPr>
          <p:spPr bwMode="auto">
            <a:xfrm rot="16200000" flipH="1">
              <a:off x="4767944" y="5791200"/>
              <a:ext cx="152405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Прямая соединительная линия 80"/>
            <p:cNvCxnSpPr/>
            <p:nvPr/>
          </p:nvCxnSpPr>
          <p:spPr bwMode="auto">
            <a:xfrm rot="16200000" flipH="1">
              <a:off x="6368144" y="5802084"/>
              <a:ext cx="152405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Прямая соединительная линия 81"/>
            <p:cNvCxnSpPr/>
            <p:nvPr/>
          </p:nvCxnSpPr>
          <p:spPr bwMode="auto">
            <a:xfrm rot="16200000" flipH="1">
              <a:off x="7913916" y="5812971"/>
              <a:ext cx="152405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3" name="TextBox 82"/>
          <p:cNvSpPr txBox="1"/>
          <p:nvPr/>
        </p:nvSpPr>
        <p:spPr>
          <a:xfrm>
            <a:off x="2255598" y="6409255"/>
            <a:ext cx="503190" cy="30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0</a:t>
            </a:r>
            <a:endParaRPr lang="ru-RU" sz="1400" dirty="0"/>
          </a:p>
        </p:txBody>
      </p:sp>
      <p:sp>
        <p:nvSpPr>
          <p:cNvPr id="84" name="TextBox 83"/>
          <p:cNvSpPr txBox="1"/>
          <p:nvPr/>
        </p:nvSpPr>
        <p:spPr>
          <a:xfrm>
            <a:off x="4490971" y="6437677"/>
            <a:ext cx="503190" cy="30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</a:t>
            </a:r>
            <a:endParaRPr lang="ru-RU" sz="1400" dirty="0"/>
          </a:p>
        </p:txBody>
      </p:sp>
      <p:sp>
        <p:nvSpPr>
          <p:cNvPr id="85" name="TextBox 84"/>
          <p:cNvSpPr txBox="1"/>
          <p:nvPr/>
        </p:nvSpPr>
        <p:spPr>
          <a:xfrm>
            <a:off x="3265458" y="6437678"/>
            <a:ext cx="503190" cy="30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</a:t>
            </a:r>
            <a:endParaRPr lang="ru-RU" sz="1400" dirty="0"/>
          </a:p>
        </p:txBody>
      </p:sp>
      <p:sp>
        <p:nvSpPr>
          <p:cNvPr id="86" name="TextBox 85"/>
          <p:cNvSpPr txBox="1"/>
          <p:nvPr/>
        </p:nvSpPr>
        <p:spPr>
          <a:xfrm>
            <a:off x="5692137" y="6429351"/>
            <a:ext cx="503190" cy="30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</a:t>
            </a:r>
            <a:endParaRPr lang="ru-RU" sz="1400" dirty="0"/>
          </a:p>
        </p:txBody>
      </p:sp>
      <p:sp>
        <p:nvSpPr>
          <p:cNvPr id="87" name="TextBox 86"/>
          <p:cNvSpPr txBox="1"/>
          <p:nvPr/>
        </p:nvSpPr>
        <p:spPr>
          <a:xfrm>
            <a:off x="6820256" y="6454331"/>
            <a:ext cx="503190" cy="30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4</a:t>
            </a:r>
            <a:endParaRPr lang="ru-RU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4084401" y="6595324"/>
            <a:ext cx="1225512" cy="30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Время, мс</a:t>
            </a:r>
            <a:endParaRPr lang="ru-RU" sz="1400" dirty="0"/>
          </a:p>
        </p:txBody>
      </p:sp>
      <p:cxnSp>
        <p:nvCxnSpPr>
          <p:cNvPr id="89" name="Прямая соединительная линия 88"/>
          <p:cNvCxnSpPr/>
          <p:nvPr/>
        </p:nvCxnSpPr>
        <p:spPr bwMode="auto">
          <a:xfrm rot="5400000" flipH="1" flipV="1">
            <a:off x="575269" y="3504365"/>
            <a:ext cx="6667079" cy="401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CC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1791057" y="4139920"/>
            <a:ext cx="615553" cy="208000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dirty="0" smtClean="0"/>
              <a:t>Проницаемость </a:t>
            </a:r>
          </a:p>
          <a:p>
            <a:r>
              <a:rPr lang="ru-RU" sz="1400" dirty="0" smtClean="0"/>
              <a:t>мембранный</a:t>
            </a:r>
            <a:endParaRPr lang="ru-RU" sz="1400" dirty="0"/>
          </a:p>
        </p:txBody>
      </p:sp>
      <p:cxnSp>
        <p:nvCxnSpPr>
          <p:cNvPr id="93" name="Прямая соединительная линия 92"/>
          <p:cNvCxnSpPr/>
          <p:nvPr/>
        </p:nvCxnSpPr>
        <p:spPr bwMode="auto">
          <a:xfrm rot="5400000" flipH="1" flipV="1">
            <a:off x="-156586" y="3514403"/>
            <a:ext cx="6667079" cy="401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CC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Прямая соединительная линия 93"/>
          <p:cNvCxnSpPr/>
          <p:nvPr/>
        </p:nvCxnSpPr>
        <p:spPr bwMode="auto">
          <a:xfrm rot="5400000" flipH="1" flipV="1">
            <a:off x="3340240" y="3516094"/>
            <a:ext cx="6667079" cy="401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CC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Полилиния 94"/>
          <p:cNvSpPr/>
          <p:nvPr/>
        </p:nvSpPr>
        <p:spPr bwMode="auto">
          <a:xfrm>
            <a:off x="3155182" y="4297345"/>
            <a:ext cx="1517302" cy="2063262"/>
          </a:xfrm>
          <a:custGeom>
            <a:avLst/>
            <a:gdLst>
              <a:gd name="connsiteX0" fmla="*/ 0 w 1276141"/>
              <a:gd name="connsiteY0" fmla="*/ 2063262 h 2063262"/>
              <a:gd name="connsiteX1" fmla="*/ 130629 w 1276141"/>
              <a:gd name="connsiteY1" fmla="*/ 1992923 h 2063262"/>
              <a:gd name="connsiteX2" fmla="*/ 231113 w 1276141"/>
              <a:gd name="connsiteY2" fmla="*/ 1761811 h 2063262"/>
              <a:gd name="connsiteX3" fmla="*/ 341644 w 1276141"/>
              <a:gd name="connsiteY3" fmla="*/ 375139 h 2063262"/>
              <a:gd name="connsiteX4" fmla="*/ 411983 w 1276141"/>
              <a:gd name="connsiteY4" fmla="*/ 63640 h 2063262"/>
              <a:gd name="connsiteX5" fmla="*/ 482321 w 1276141"/>
              <a:gd name="connsiteY5" fmla="*/ 144026 h 2063262"/>
              <a:gd name="connsiteX6" fmla="*/ 622998 w 1276141"/>
              <a:gd name="connsiteY6" fmla="*/ 927798 h 2063262"/>
              <a:gd name="connsiteX7" fmla="*/ 844062 w 1276141"/>
              <a:gd name="connsiteY7" fmla="*/ 1832150 h 2063262"/>
              <a:gd name="connsiteX8" fmla="*/ 1276141 w 1276141"/>
              <a:gd name="connsiteY8" fmla="*/ 2053213 h 206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6141" h="2063262">
                <a:moveTo>
                  <a:pt x="0" y="2063262"/>
                </a:moveTo>
                <a:cubicBezTo>
                  <a:pt x="46055" y="2053213"/>
                  <a:pt x="92110" y="2043165"/>
                  <a:pt x="130629" y="1992923"/>
                </a:cubicBezTo>
                <a:cubicBezTo>
                  <a:pt x="169148" y="1942681"/>
                  <a:pt x="195944" y="2031442"/>
                  <a:pt x="231113" y="1761811"/>
                </a:cubicBezTo>
                <a:cubicBezTo>
                  <a:pt x="266282" y="1492180"/>
                  <a:pt x="311499" y="658168"/>
                  <a:pt x="341644" y="375139"/>
                </a:cubicBezTo>
                <a:cubicBezTo>
                  <a:pt x="371789" y="92110"/>
                  <a:pt x="388537" y="102159"/>
                  <a:pt x="411983" y="63640"/>
                </a:cubicBezTo>
                <a:cubicBezTo>
                  <a:pt x="435429" y="25121"/>
                  <a:pt x="447152" y="0"/>
                  <a:pt x="482321" y="144026"/>
                </a:cubicBezTo>
                <a:cubicBezTo>
                  <a:pt x="517490" y="288052"/>
                  <a:pt x="562708" y="646444"/>
                  <a:pt x="622998" y="927798"/>
                </a:cubicBezTo>
                <a:cubicBezTo>
                  <a:pt x="683288" y="1209152"/>
                  <a:pt x="735205" y="1644581"/>
                  <a:pt x="844062" y="1832150"/>
                </a:cubicBezTo>
                <a:cubicBezTo>
                  <a:pt x="952919" y="2019719"/>
                  <a:pt x="1114530" y="2036466"/>
                  <a:pt x="1276141" y="2053213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Полилиния 95"/>
          <p:cNvSpPr/>
          <p:nvPr/>
        </p:nvSpPr>
        <p:spPr bwMode="auto">
          <a:xfrm>
            <a:off x="3165231" y="4953838"/>
            <a:ext cx="3456633" cy="1425191"/>
          </a:xfrm>
          <a:custGeom>
            <a:avLst/>
            <a:gdLst>
              <a:gd name="connsiteX0" fmla="*/ 0 w 3456633"/>
              <a:gd name="connsiteY0" fmla="*/ 1406769 h 1425191"/>
              <a:gd name="connsiteX1" fmla="*/ 261257 w 3456633"/>
              <a:gd name="connsiteY1" fmla="*/ 1386672 h 1425191"/>
              <a:gd name="connsiteX2" fmla="*/ 492369 w 3456633"/>
              <a:gd name="connsiteY2" fmla="*/ 1175657 h 1425191"/>
              <a:gd name="connsiteX3" fmla="*/ 753626 w 3456633"/>
              <a:gd name="connsiteY3" fmla="*/ 331595 h 1425191"/>
              <a:gd name="connsiteX4" fmla="*/ 1014883 w 3456633"/>
              <a:gd name="connsiteY4" fmla="*/ 40193 h 1425191"/>
              <a:gd name="connsiteX5" fmla="*/ 1266092 w 3456633"/>
              <a:gd name="connsiteY5" fmla="*/ 572755 h 1425191"/>
              <a:gd name="connsiteX6" fmla="*/ 1597688 w 3456633"/>
              <a:gd name="connsiteY6" fmla="*/ 1014883 h 1425191"/>
              <a:gd name="connsiteX7" fmla="*/ 2100105 w 3456633"/>
              <a:gd name="connsiteY7" fmla="*/ 1276140 h 1425191"/>
              <a:gd name="connsiteX8" fmla="*/ 3456633 w 3456633"/>
              <a:gd name="connsiteY8" fmla="*/ 1396720 h 14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56633" h="1425191">
                <a:moveTo>
                  <a:pt x="0" y="1406769"/>
                </a:moveTo>
                <a:cubicBezTo>
                  <a:pt x="89598" y="1415980"/>
                  <a:pt x="179196" y="1425191"/>
                  <a:pt x="261257" y="1386672"/>
                </a:cubicBezTo>
                <a:cubicBezTo>
                  <a:pt x="343319" y="1348153"/>
                  <a:pt x="410308" y="1351503"/>
                  <a:pt x="492369" y="1175657"/>
                </a:cubicBezTo>
                <a:cubicBezTo>
                  <a:pt x="574430" y="999811"/>
                  <a:pt x="666540" y="520839"/>
                  <a:pt x="753626" y="331595"/>
                </a:cubicBezTo>
                <a:cubicBezTo>
                  <a:pt x="840712" y="142351"/>
                  <a:pt x="929472" y="0"/>
                  <a:pt x="1014883" y="40193"/>
                </a:cubicBezTo>
                <a:cubicBezTo>
                  <a:pt x="1100294" y="80386"/>
                  <a:pt x="1168958" y="410307"/>
                  <a:pt x="1266092" y="572755"/>
                </a:cubicBezTo>
                <a:cubicBezTo>
                  <a:pt x="1363226" y="735203"/>
                  <a:pt x="1458686" y="897652"/>
                  <a:pt x="1597688" y="1014883"/>
                </a:cubicBezTo>
                <a:cubicBezTo>
                  <a:pt x="1736690" y="1132114"/>
                  <a:pt x="1790281" y="1212501"/>
                  <a:pt x="2100105" y="1276140"/>
                </a:cubicBezTo>
                <a:cubicBezTo>
                  <a:pt x="2409929" y="1339779"/>
                  <a:pt x="2933281" y="1368249"/>
                  <a:pt x="3456633" y="1396720"/>
                </a:cubicBezTo>
              </a:path>
            </a:pathLst>
          </a:cu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Выноска 1 96"/>
          <p:cNvSpPr/>
          <p:nvPr/>
        </p:nvSpPr>
        <p:spPr bwMode="auto">
          <a:xfrm>
            <a:off x="4481566" y="4411226"/>
            <a:ext cx="884254" cy="452176"/>
          </a:xfrm>
          <a:prstGeom prst="borderCallout1">
            <a:avLst>
              <a:gd name="adj1" fmla="val 18750"/>
              <a:gd name="adj2" fmla="val -8333"/>
              <a:gd name="adj3" fmla="val 67828"/>
              <a:gd name="adj4" fmla="val -7883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err="1" smtClean="0">
                <a:solidFill>
                  <a:schemeClr val="tx1"/>
                </a:solidFill>
                <a:latin typeface="Arial" charset="0"/>
              </a:rPr>
              <a:t>g</a:t>
            </a:r>
            <a:r>
              <a:rPr lang="en-US" sz="2000" b="0" dirty="0" err="1" smtClean="0">
                <a:solidFill>
                  <a:schemeClr val="tx1"/>
                </a:solidFill>
                <a:latin typeface="Arial" charset="0"/>
              </a:rPr>
              <a:t>Na</a:t>
            </a:r>
            <a:r>
              <a:rPr lang="en-US" sz="2000" b="0" baseline="30000" dirty="0" smtClean="0">
                <a:solidFill>
                  <a:schemeClr val="tx1"/>
                </a:solidFill>
                <a:latin typeface="Arial" charset="0"/>
              </a:rPr>
              <a:t>+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Выноска 1 97"/>
          <p:cNvSpPr/>
          <p:nvPr/>
        </p:nvSpPr>
        <p:spPr bwMode="auto">
          <a:xfrm>
            <a:off x="5317254" y="5377543"/>
            <a:ext cx="761999" cy="452176"/>
          </a:xfrm>
          <a:prstGeom prst="borderCallout1">
            <a:avLst>
              <a:gd name="adj1" fmla="val 18750"/>
              <a:gd name="adj2" fmla="val -8333"/>
              <a:gd name="adj3" fmla="val 72272"/>
              <a:gd name="adj4" fmla="val -10260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err="1" smtClean="0">
                <a:solidFill>
                  <a:schemeClr val="tx1"/>
                </a:solidFill>
                <a:latin typeface="Arial" charset="0"/>
              </a:rPr>
              <a:t>g</a:t>
            </a:r>
            <a:r>
              <a:rPr lang="en-US" sz="2000" b="0" dirty="0" err="1" smtClean="0">
                <a:solidFill>
                  <a:schemeClr val="tx1"/>
                </a:solidFill>
                <a:latin typeface="Arial" charset="0"/>
              </a:rPr>
              <a:t>K</a:t>
            </a:r>
            <a:r>
              <a:rPr lang="en-US" sz="2000" b="0" baseline="30000" dirty="0" smtClean="0">
                <a:solidFill>
                  <a:schemeClr val="tx1"/>
                </a:solidFill>
                <a:latin typeface="Arial" charset="0"/>
              </a:rPr>
              <a:t>+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/>
      <p:bldP spid="87" grpId="0"/>
      <p:bldP spid="88" grpId="0"/>
      <p:bldP spid="92" grpId="0"/>
      <p:bldP spid="95" grpId="0" animBg="1"/>
      <p:bldP spid="96" grpId="0" animBg="1"/>
      <p:bldP spid="97" grpId="0" animBg="1"/>
      <p:bldP spid="9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1030"/>
          <p:cNvSpPr txBox="1">
            <a:spLocks noChangeArrowheads="1"/>
          </p:cNvSpPr>
          <p:nvPr/>
        </p:nvSpPr>
        <p:spPr bwMode="auto">
          <a:xfrm>
            <a:off x="525863" y="964642"/>
            <a:ext cx="8296589" cy="457971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Восходящая фаза (деполяризация): </a:t>
            </a:r>
            <a:endParaRPr lang="en-US" sz="36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преобладание входящих в клетки </a:t>
            </a:r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Na</a:t>
            </a:r>
            <a:r>
              <a:rPr lang="en-US" sz="3600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r>
              <a:rPr lang="ru-RU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токов.</a:t>
            </a:r>
            <a:endParaRPr lang="ru-RU" sz="3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ru-RU" sz="3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36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Нисходящая фаза (</a:t>
            </a:r>
            <a:r>
              <a:rPr lang="ru-RU" sz="36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реполяризация</a:t>
            </a:r>
            <a:r>
              <a:rPr lang="ru-RU" sz="36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):</a:t>
            </a:r>
          </a:p>
          <a:p>
            <a:pPr>
              <a:lnSpc>
                <a:spcPct val="90000"/>
              </a:lnSpc>
            </a:pPr>
            <a:r>
              <a:rPr lang="ru-RU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преобладание выходящих из клетки </a:t>
            </a:r>
            <a:r>
              <a:rPr lang="ru-RU" sz="3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</a:t>
            </a:r>
            <a:r>
              <a:rPr lang="ru-RU" sz="3600" baseline="300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r>
              <a:rPr lang="ru-RU" sz="3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токов</a:t>
            </a:r>
            <a:r>
              <a:rPr lang="ru-RU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3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2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01451" y="312169"/>
            <a:ext cx="8681775" cy="657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 основе этих процессов </a:t>
            </a:r>
            <a:r>
              <a:rPr lang="ru-RU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лежит открывание</a:t>
            </a:r>
            <a:endParaRPr lang="ru-RU" sz="36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>
              <a:lnSpc>
                <a:spcPct val="90000"/>
              </a:lnSpc>
            </a:pPr>
            <a:r>
              <a:rPr lang="ru-RU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и закрывание </a:t>
            </a:r>
            <a:r>
              <a:rPr lang="ru-RU" sz="36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электрочувствительных</a:t>
            </a:r>
            <a:endParaRPr lang="ru-RU" sz="36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Na</a:t>
            </a:r>
            <a:r>
              <a:rPr lang="en-US" sz="3600" baseline="30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+</a:t>
            </a:r>
            <a:r>
              <a:rPr lang="ru-RU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- и </a:t>
            </a:r>
            <a:r>
              <a:rPr lang="ru-RU" sz="36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</a:t>
            </a:r>
            <a:r>
              <a:rPr lang="ru-RU" sz="3600" baseline="300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+</a:t>
            </a:r>
            <a:r>
              <a:rPr lang="ru-RU" sz="36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-каналов</a:t>
            </a:r>
            <a:r>
              <a:rPr lang="ru-RU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>
              <a:lnSpc>
                <a:spcPct val="90000"/>
              </a:lnSpc>
            </a:pPr>
            <a:endParaRPr lang="ru-RU" sz="36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>
              <a:lnSpc>
                <a:spcPct val="90000"/>
              </a:lnSpc>
            </a:pPr>
            <a:r>
              <a:rPr lang="ru-RU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Эти каналы имеют створки, </a:t>
            </a:r>
            <a:r>
              <a:rPr lang="ru-RU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реагирующие </a:t>
            </a:r>
            <a:r>
              <a:rPr lang="ru-RU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 изменение заряда внутри </a:t>
            </a:r>
          </a:p>
          <a:p>
            <a:pPr>
              <a:lnSpc>
                <a:spcPct val="90000"/>
              </a:lnSpc>
            </a:pPr>
            <a:r>
              <a:rPr lang="ru-RU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нейрона </a:t>
            </a:r>
            <a:endParaRPr lang="ru-RU" sz="3600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>
              <a:lnSpc>
                <a:spcPct val="90000"/>
              </a:lnSpc>
            </a:pPr>
            <a:endParaRPr lang="ru-RU" sz="3600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>
              <a:lnSpc>
                <a:spcPct val="90000"/>
              </a:lnSpc>
            </a:pPr>
            <a:r>
              <a:rPr lang="ru-RU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и </a:t>
            </a:r>
            <a:r>
              <a:rPr lang="ru-RU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открывающиеся, если этот</a:t>
            </a:r>
          </a:p>
          <a:p>
            <a:pPr>
              <a:lnSpc>
                <a:spcPct val="90000"/>
              </a:lnSpc>
            </a:pPr>
            <a:r>
              <a:rPr lang="ru-RU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заряд становится выше -50 мВ.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Скругленный прямоугольник 262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0" name="Овал 169"/>
          <p:cNvSpPr/>
          <p:nvPr/>
        </p:nvSpPr>
        <p:spPr bwMode="auto">
          <a:xfrm>
            <a:off x="4484930" y="4125686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171" name="Овал 170"/>
          <p:cNvSpPr/>
          <p:nvPr/>
        </p:nvSpPr>
        <p:spPr bwMode="auto">
          <a:xfrm>
            <a:off x="3876127" y="370061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172" name="Овал 171"/>
          <p:cNvSpPr/>
          <p:nvPr/>
        </p:nvSpPr>
        <p:spPr bwMode="auto">
          <a:xfrm>
            <a:off x="3755588" y="4680858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173" name="Овал 172"/>
          <p:cNvSpPr/>
          <p:nvPr/>
        </p:nvSpPr>
        <p:spPr bwMode="auto">
          <a:xfrm>
            <a:off x="5312244" y="4713515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174" name="Овал 173"/>
          <p:cNvSpPr/>
          <p:nvPr/>
        </p:nvSpPr>
        <p:spPr bwMode="auto">
          <a:xfrm>
            <a:off x="5246930" y="355962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175" name="Овал 174"/>
          <p:cNvSpPr/>
          <p:nvPr/>
        </p:nvSpPr>
        <p:spPr bwMode="auto">
          <a:xfrm>
            <a:off x="6030702" y="4408715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grpSp>
        <p:nvGrpSpPr>
          <p:cNvPr id="3" name="Группа 119"/>
          <p:cNvGrpSpPr/>
          <p:nvPr/>
        </p:nvGrpSpPr>
        <p:grpSpPr>
          <a:xfrm>
            <a:off x="3004470" y="1055914"/>
            <a:ext cx="5943613" cy="2068275"/>
            <a:chOff x="283026" y="925286"/>
            <a:chExt cx="5943613" cy="2068275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83027" y="925286"/>
              <a:ext cx="337457" cy="1001486"/>
              <a:chOff x="1143000" y="1143000"/>
              <a:chExt cx="337457" cy="1001486"/>
            </a:xfrm>
          </p:grpSpPr>
          <p:sp>
            <p:nvSpPr>
              <p:cNvPr id="4" name="Овал 3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" name="Полилиния 4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620484" y="936171"/>
              <a:ext cx="337457" cy="1001486"/>
              <a:chOff x="1143000" y="1143000"/>
              <a:chExt cx="337457" cy="1001486"/>
            </a:xfrm>
          </p:grpSpPr>
          <p:sp>
            <p:nvSpPr>
              <p:cNvPr id="9" name="Овал 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Полилиния 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Полилиния 1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957941" y="936172"/>
              <a:ext cx="337457" cy="1001486"/>
              <a:chOff x="1143000" y="1143000"/>
              <a:chExt cx="337457" cy="1001486"/>
            </a:xfrm>
          </p:grpSpPr>
          <p:sp>
            <p:nvSpPr>
              <p:cNvPr id="13" name="Овал 1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Полилиния 1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Полилиния 1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1306284" y="947057"/>
              <a:ext cx="337457" cy="1001486"/>
              <a:chOff x="1143000" y="1143000"/>
              <a:chExt cx="337457" cy="1001486"/>
            </a:xfrm>
          </p:grpSpPr>
          <p:sp>
            <p:nvSpPr>
              <p:cNvPr id="17" name="Овал 16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Полилиния 18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2884725" y="957943"/>
              <a:ext cx="337457" cy="1001486"/>
              <a:chOff x="1143000" y="1143000"/>
              <a:chExt cx="337457" cy="1001486"/>
            </a:xfrm>
          </p:grpSpPr>
          <p:sp>
            <p:nvSpPr>
              <p:cNvPr id="21" name="Овал 20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Полилиния 21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Полилиния 22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3222181" y="957943"/>
              <a:ext cx="337457" cy="1001486"/>
              <a:chOff x="1143000" y="1143000"/>
              <a:chExt cx="337457" cy="1001486"/>
            </a:xfrm>
          </p:grpSpPr>
          <p:sp>
            <p:nvSpPr>
              <p:cNvPr id="25" name="Овал 24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Полилиния 25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Полилиния 26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3548753" y="947058"/>
              <a:ext cx="337457" cy="1001486"/>
              <a:chOff x="1143000" y="1143000"/>
              <a:chExt cx="337457" cy="1001486"/>
            </a:xfrm>
          </p:grpSpPr>
          <p:sp>
            <p:nvSpPr>
              <p:cNvPr id="29" name="Овал 2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Полилиния 2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Полилиния 3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>
              <a:off x="3886210" y="947057"/>
              <a:ext cx="337457" cy="1001486"/>
              <a:chOff x="1143000" y="1143000"/>
              <a:chExt cx="337457" cy="1001486"/>
            </a:xfrm>
          </p:grpSpPr>
          <p:sp>
            <p:nvSpPr>
              <p:cNvPr id="33" name="Овал 3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Полилиния 3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Полилиния 3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4234553" y="947056"/>
              <a:ext cx="337457" cy="1001486"/>
              <a:chOff x="1143000" y="1143000"/>
              <a:chExt cx="337457" cy="1001486"/>
            </a:xfrm>
          </p:grpSpPr>
          <p:sp>
            <p:nvSpPr>
              <p:cNvPr id="37" name="Овал 36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Полилиния 37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Полилиния 38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0" name="Группа 39"/>
            <p:cNvGrpSpPr/>
            <p:nvPr/>
          </p:nvGrpSpPr>
          <p:grpSpPr>
            <a:xfrm>
              <a:off x="4898582" y="936171"/>
              <a:ext cx="337457" cy="1001486"/>
              <a:chOff x="1143000" y="1143000"/>
              <a:chExt cx="337457" cy="1001486"/>
            </a:xfrm>
          </p:grpSpPr>
          <p:sp>
            <p:nvSpPr>
              <p:cNvPr id="41" name="Овал 40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Полилиния 41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Полилиния 42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4572010" y="947057"/>
              <a:ext cx="337457" cy="1001486"/>
              <a:chOff x="1143000" y="1143000"/>
              <a:chExt cx="337457" cy="1001486"/>
            </a:xfrm>
          </p:grpSpPr>
          <p:sp>
            <p:nvSpPr>
              <p:cNvPr id="45" name="Овал 44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Полилиния 45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Полилиния 46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5225153" y="947056"/>
              <a:ext cx="337457" cy="1001486"/>
              <a:chOff x="1143000" y="1143000"/>
              <a:chExt cx="337457" cy="1001486"/>
            </a:xfrm>
          </p:grpSpPr>
          <p:sp>
            <p:nvSpPr>
              <p:cNvPr id="49" name="Овал 4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Полилиния 4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Полилиния 5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5551725" y="968828"/>
              <a:ext cx="337457" cy="1001486"/>
              <a:chOff x="1143000" y="1143000"/>
              <a:chExt cx="337457" cy="1001486"/>
            </a:xfrm>
          </p:grpSpPr>
          <p:sp>
            <p:nvSpPr>
              <p:cNvPr id="53" name="Овал 5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Полилиния 5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Полилиния 5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6" name="Группа 55"/>
            <p:cNvGrpSpPr/>
            <p:nvPr/>
          </p:nvGrpSpPr>
          <p:grpSpPr>
            <a:xfrm>
              <a:off x="5889182" y="968828"/>
              <a:ext cx="337457" cy="1001486"/>
              <a:chOff x="1143000" y="1143000"/>
              <a:chExt cx="337457" cy="1001486"/>
            </a:xfrm>
          </p:grpSpPr>
          <p:sp>
            <p:nvSpPr>
              <p:cNvPr id="57" name="Овал 56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Полилиния 57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Полилиния 58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0" name="Группа 6"/>
            <p:cNvGrpSpPr/>
            <p:nvPr/>
          </p:nvGrpSpPr>
          <p:grpSpPr>
            <a:xfrm flipV="1">
              <a:off x="283026" y="1992075"/>
              <a:ext cx="337457" cy="1001486"/>
              <a:chOff x="1143000" y="1143000"/>
              <a:chExt cx="337457" cy="1001486"/>
            </a:xfrm>
          </p:grpSpPr>
          <p:sp>
            <p:nvSpPr>
              <p:cNvPr id="117" name="Овал 3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8" name="Полилиния 4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9" name="Полилиния 5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1" name="Группа 7"/>
            <p:cNvGrpSpPr/>
            <p:nvPr/>
          </p:nvGrpSpPr>
          <p:grpSpPr>
            <a:xfrm flipV="1">
              <a:off x="620483" y="1981190"/>
              <a:ext cx="337457" cy="1001486"/>
              <a:chOff x="1143000" y="1143000"/>
              <a:chExt cx="337457" cy="1001486"/>
            </a:xfrm>
          </p:grpSpPr>
          <p:sp>
            <p:nvSpPr>
              <p:cNvPr id="114" name="Овал 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5" name="Полилиния 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6" name="Полилиния 1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2" name="Группа 11"/>
            <p:cNvGrpSpPr/>
            <p:nvPr/>
          </p:nvGrpSpPr>
          <p:grpSpPr>
            <a:xfrm flipV="1">
              <a:off x="957940" y="1981189"/>
              <a:ext cx="337457" cy="1001486"/>
              <a:chOff x="1143000" y="1143000"/>
              <a:chExt cx="337457" cy="1001486"/>
            </a:xfrm>
          </p:grpSpPr>
          <p:sp>
            <p:nvSpPr>
              <p:cNvPr id="111" name="Овал 1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2" name="Полилиния 1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3" name="Полилиния 1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3" name="Группа 15"/>
            <p:cNvGrpSpPr/>
            <p:nvPr/>
          </p:nvGrpSpPr>
          <p:grpSpPr>
            <a:xfrm flipV="1">
              <a:off x="1306283" y="1970304"/>
              <a:ext cx="337457" cy="1001486"/>
              <a:chOff x="1143000" y="1143000"/>
              <a:chExt cx="337457" cy="1001486"/>
            </a:xfrm>
          </p:grpSpPr>
          <p:sp>
            <p:nvSpPr>
              <p:cNvPr id="108" name="Овал 107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9" name="Полилиния 108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0" name="Полилиния 109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4" name="Группа 19"/>
            <p:cNvGrpSpPr/>
            <p:nvPr/>
          </p:nvGrpSpPr>
          <p:grpSpPr>
            <a:xfrm flipV="1">
              <a:off x="2884724" y="1959418"/>
              <a:ext cx="337457" cy="1001486"/>
              <a:chOff x="1143000" y="1143000"/>
              <a:chExt cx="337457" cy="1001486"/>
            </a:xfrm>
          </p:grpSpPr>
          <p:sp>
            <p:nvSpPr>
              <p:cNvPr id="105" name="Овал 104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6" name="Полилиния 105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7" name="Полилиния 106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5" name="Группа 23"/>
            <p:cNvGrpSpPr/>
            <p:nvPr/>
          </p:nvGrpSpPr>
          <p:grpSpPr>
            <a:xfrm flipV="1">
              <a:off x="3222180" y="1959418"/>
              <a:ext cx="337457" cy="1001486"/>
              <a:chOff x="1143000" y="1143000"/>
              <a:chExt cx="337457" cy="1001486"/>
            </a:xfrm>
          </p:grpSpPr>
          <p:sp>
            <p:nvSpPr>
              <p:cNvPr id="102" name="Овал 101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Полилиния 102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Полилиния 103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6" name="Группа 27"/>
            <p:cNvGrpSpPr/>
            <p:nvPr/>
          </p:nvGrpSpPr>
          <p:grpSpPr>
            <a:xfrm flipV="1">
              <a:off x="3548752" y="1970303"/>
              <a:ext cx="337457" cy="1001486"/>
              <a:chOff x="1143000" y="1143000"/>
              <a:chExt cx="337457" cy="1001486"/>
            </a:xfrm>
          </p:grpSpPr>
          <p:sp>
            <p:nvSpPr>
              <p:cNvPr id="99" name="Овал 9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0" name="Полилиния 9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Полилиния 10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7" name="Группа 31"/>
            <p:cNvGrpSpPr/>
            <p:nvPr/>
          </p:nvGrpSpPr>
          <p:grpSpPr>
            <a:xfrm flipV="1">
              <a:off x="3886209" y="1970304"/>
              <a:ext cx="337457" cy="1001486"/>
              <a:chOff x="1143000" y="1143000"/>
              <a:chExt cx="337457" cy="1001486"/>
            </a:xfrm>
          </p:grpSpPr>
          <p:sp>
            <p:nvSpPr>
              <p:cNvPr id="96" name="Овал 95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7" name="Полилиния 96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8" name="Полилиния 97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8" name="Группа 35"/>
            <p:cNvGrpSpPr/>
            <p:nvPr/>
          </p:nvGrpSpPr>
          <p:grpSpPr>
            <a:xfrm flipV="1">
              <a:off x="4234552" y="1970305"/>
              <a:ext cx="337457" cy="1001486"/>
              <a:chOff x="1143000" y="1143000"/>
              <a:chExt cx="337457" cy="1001486"/>
            </a:xfrm>
          </p:grpSpPr>
          <p:sp>
            <p:nvSpPr>
              <p:cNvPr id="93" name="Овал 9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Полилиния 9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Полилиния 9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9" name="Группа 39"/>
            <p:cNvGrpSpPr/>
            <p:nvPr/>
          </p:nvGrpSpPr>
          <p:grpSpPr>
            <a:xfrm flipV="1">
              <a:off x="4898581" y="1981190"/>
              <a:ext cx="337457" cy="1001486"/>
              <a:chOff x="1143000" y="1143000"/>
              <a:chExt cx="337457" cy="1001486"/>
            </a:xfrm>
          </p:grpSpPr>
          <p:sp>
            <p:nvSpPr>
              <p:cNvPr id="90" name="Овал 89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1" name="Полилиния 90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2" name="Полилиния 91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0" name="Группа 43"/>
            <p:cNvGrpSpPr/>
            <p:nvPr/>
          </p:nvGrpSpPr>
          <p:grpSpPr>
            <a:xfrm flipV="1">
              <a:off x="4572009" y="1970304"/>
              <a:ext cx="337457" cy="1001486"/>
              <a:chOff x="1143000" y="1143000"/>
              <a:chExt cx="337457" cy="1001486"/>
            </a:xfrm>
          </p:grpSpPr>
          <p:sp>
            <p:nvSpPr>
              <p:cNvPr id="87" name="Овал 86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8" name="Полилиния 87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9" name="Полилиния 88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1" name="Группа 47"/>
            <p:cNvGrpSpPr/>
            <p:nvPr/>
          </p:nvGrpSpPr>
          <p:grpSpPr>
            <a:xfrm flipV="1">
              <a:off x="5225152" y="1970305"/>
              <a:ext cx="337457" cy="1001486"/>
              <a:chOff x="1143000" y="1143000"/>
              <a:chExt cx="337457" cy="1001486"/>
            </a:xfrm>
          </p:grpSpPr>
          <p:sp>
            <p:nvSpPr>
              <p:cNvPr id="84" name="Овал 83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Полилиния 84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6" name="Полилиния 85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2" name="Группа 51"/>
            <p:cNvGrpSpPr/>
            <p:nvPr/>
          </p:nvGrpSpPr>
          <p:grpSpPr>
            <a:xfrm flipV="1">
              <a:off x="5551724" y="1948533"/>
              <a:ext cx="337457" cy="1001486"/>
              <a:chOff x="1143000" y="1143000"/>
              <a:chExt cx="337457" cy="1001486"/>
            </a:xfrm>
          </p:grpSpPr>
          <p:sp>
            <p:nvSpPr>
              <p:cNvPr id="81" name="Овал 80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Полилиния 81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Полилиния 82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3" name="Группа 55"/>
            <p:cNvGrpSpPr/>
            <p:nvPr/>
          </p:nvGrpSpPr>
          <p:grpSpPr>
            <a:xfrm flipV="1">
              <a:off x="5889181" y="1948533"/>
              <a:ext cx="337457" cy="1001486"/>
              <a:chOff x="1143000" y="1143000"/>
              <a:chExt cx="337457" cy="1001486"/>
            </a:xfrm>
          </p:grpSpPr>
          <p:sp>
            <p:nvSpPr>
              <p:cNvPr id="78" name="Овал 77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9" name="Полилиния 78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0" name="Полилиния 79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21" name="Скругленный прямоугольник 120"/>
          <p:cNvSpPr/>
          <p:nvPr/>
        </p:nvSpPr>
        <p:spPr bwMode="auto">
          <a:xfrm>
            <a:off x="4278101" y="870857"/>
            <a:ext cx="478971" cy="23948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Скругленный прямоугольник 121"/>
          <p:cNvSpPr/>
          <p:nvPr/>
        </p:nvSpPr>
        <p:spPr bwMode="auto">
          <a:xfrm>
            <a:off x="5225159" y="870856"/>
            <a:ext cx="478971" cy="23948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4" name="Группа 134"/>
          <p:cNvGrpSpPr/>
          <p:nvPr/>
        </p:nvGrpSpPr>
        <p:grpSpPr>
          <a:xfrm>
            <a:off x="7217243" y="478971"/>
            <a:ext cx="653142" cy="751114"/>
            <a:chOff x="3548743" y="283028"/>
            <a:chExt cx="653142" cy="751114"/>
          </a:xfrm>
        </p:grpSpPr>
        <p:sp>
          <p:nvSpPr>
            <p:cNvPr id="123" name="Овал 122"/>
            <p:cNvSpPr/>
            <p:nvPr/>
          </p:nvSpPr>
          <p:spPr bwMode="auto">
            <a:xfrm>
              <a:off x="3875315" y="761999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Овал 123"/>
            <p:cNvSpPr/>
            <p:nvPr/>
          </p:nvSpPr>
          <p:spPr bwMode="auto">
            <a:xfrm>
              <a:off x="3886201" y="881742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Овал 124"/>
            <p:cNvSpPr/>
            <p:nvPr/>
          </p:nvSpPr>
          <p:spPr bwMode="auto">
            <a:xfrm>
              <a:off x="3777343" y="7075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Овал 125"/>
            <p:cNvSpPr/>
            <p:nvPr/>
          </p:nvSpPr>
          <p:spPr bwMode="auto">
            <a:xfrm>
              <a:off x="3842657" y="576943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Овал 126"/>
            <p:cNvSpPr/>
            <p:nvPr/>
          </p:nvSpPr>
          <p:spPr bwMode="auto">
            <a:xfrm>
              <a:off x="3722915" y="5551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Овал 127"/>
            <p:cNvSpPr/>
            <p:nvPr/>
          </p:nvSpPr>
          <p:spPr bwMode="auto">
            <a:xfrm>
              <a:off x="3657600" y="620486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Овал 128"/>
            <p:cNvSpPr/>
            <p:nvPr/>
          </p:nvSpPr>
          <p:spPr bwMode="auto">
            <a:xfrm>
              <a:off x="3548743" y="620485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Овал 129"/>
            <p:cNvSpPr/>
            <p:nvPr/>
          </p:nvSpPr>
          <p:spPr bwMode="auto">
            <a:xfrm>
              <a:off x="3929743" y="4789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Овал 130"/>
            <p:cNvSpPr/>
            <p:nvPr/>
          </p:nvSpPr>
          <p:spPr bwMode="auto">
            <a:xfrm>
              <a:off x="4060371" y="511629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Овал 131"/>
            <p:cNvSpPr/>
            <p:nvPr/>
          </p:nvSpPr>
          <p:spPr bwMode="auto">
            <a:xfrm>
              <a:off x="3712028" y="4789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Овал 132"/>
            <p:cNvSpPr/>
            <p:nvPr/>
          </p:nvSpPr>
          <p:spPr bwMode="auto">
            <a:xfrm>
              <a:off x="3690257" y="370114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Овал 133"/>
            <p:cNvSpPr/>
            <p:nvPr/>
          </p:nvSpPr>
          <p:spPr bwMode="auto">
            <a:xfrm>
              <a:off x="3614057" y="283028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6" name="Овал 135"/>
          <p:cNvSpPr/>
          <p:nvPr/>
        </p:nvSpPr>
        <p:spPr bwMode="auto">
          <a:xfrm>
            <a:off x="8305816" y="729342"/>
            <a:ext cx="283028" cy="6531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Овал 149"/>
          <p:cNvSpPr/>
          <p:nvPr/>
        </p:nvSpPr>
        <p:spPr bwMode="auto">
          <a:xfrm>
            <a:off x="8273159" y="936171"/>
            <a:ext cx="65314" cy="2503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1" name="Овал 150"/>
          <p:cNvSpPr/>
          <p:nvPr/>
        </p:nvSpPr>
        <p:spPr bwMode="auto">
          <a:xfrm>
            <a:off x="8207843" y="468086"/>
            <a:ext cx="65314" cy="2503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Овал 151"/>
          <p:cNvSpPr/>
          <p:nvPr/>
        </p:nvSpPr>
        <p:spPr bwMode="auto">
          <a:xfrm>
            <a:off x="8262272" y="609600"/>
            <a:ext cx="65314" cy="2503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Овал 152"/>
          <p:cNvSpPr/>
          <p:nvPr/>
        </p:nvSpPr>
        <p:spPr bwMode="auto">
          <a:xfrm>
            <a:off x="8305816" y="761999"/>
            <a:ext cx="65314" cy="2503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4" name="Овал 153"/>
          <p:cNvSpPr/>
          <p:nvPr/>
        </p:nvSpPr>
        <p:spPr bwMode="auto">
          <a:xfrm rot="20482455">
            <a:off x="8458216" y="653136"/>
            <a:ext cx="283028" cy="6531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Полилиния 154"/>
          <p:cNvSpPr/>
          <p:nvPr/>
        </p:nvSpPr>
        <p:spPr bwMode="auto">
          <a:xfrm>
            <a:off x="7151929" y="3004457"/>
            <a:ext cx="1112158" cy="649515"/>
          </a:xfrm>
          <a:custGeom>
            <a:avLst/>
            <a:gdLst>
              <a:gd name="connsiteX0" fmla="*/ 54429 w 1112158"/>
              <a:gd name="connsiteY0" fmla="*/ 76200 h 649515"/>
              <a:gd name="connsiteX1" fmla="*/ 359229 w 1112158"/>
              <a:gd name="connsiteY1" fmla="*/ 76200 h 649515"/>
              <a:gd name="connsiteX2" fmla="*/ 783772 w 1112158"/>
              <a:gd name="connsiteY2" fmla="*/ 54429 h 649515"/>
              <a:gd name="connsiteX3" fmla="*/ 1055915 w 1112158"/>
              <a:gd name="connsiteY3" fmla="*/ 21771 h 649515"/>
              <a:gd name="connsiteX4" fmla="*/ 1077686 w 1112158"/>
              <a:gd name="connsiteY4" fmla="*/ 185057 h 649515"/>
              <a:gd name="connsiteX5" fmla="*/ 849086 w 1112158"/>
              <a:gd name="connsiteY5" fmla="*/ 402771 h 649515"/>
              <a:gd name="connsiteX6" fmla="*/ 794658 w 1112158"/>
              <a:gd name="connsiteY6" fmla="*/ 598714 h 649515"/>
              <a:gd name="connsiteX7" fmla="*/ 446315 w 1112158"/>
              <a:gd name="connsiteY7" fmla="*/ 620486 h 649515"/>
              <a:gd name="connsiteX8" fmla="*/ 228600 w 1112158"/>
              <a:gd name="connsiteY8" fmla="*/ 424543 h 649515"/>
              <a:gd name="connsiteX9" fmla="*/ 130629 w 1112158"/>
              <a:gd name="connsiteY9" fmla="*/ 195943 h 649515"/>
              <a:gd name="connsiteX10" fmla="*/ 32658 w 1112158"/>
              <a:gd name="connsiteY10" fmla="*/ 174171 h 649515"/>
              <a:gd name="connsiteX11" fmla="*/ 54429 w 1112158"/>
              <a:gd name="connsiteY11" fmla="*/ 76200 h 64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2158" h="649515">
                <a:moveTo>
                  <a:pt x="54429" y="76200"/>
                </a:moveTo>
                <a:cubicBezTo>
                  <a:pt x="108858" y="59871"/>
                  <a:pt x="237672" y="79828"/>
                  <a:pt x="359229" y="76200"/>
                </a:cubicBezTo>
                <a:cubicBezTo>
                  <a:pt x="480786" y="72572"/>
                  <a:pt x="667658" y="63500"/>
                  <a:pt x="783772" y="54429"/>
                </a:cubicBezTo>
                <a:cubicBezTo>
                  <a:pt x="899886" y="45358"/>
                  <a:pt x="1006929" y="0"/>
                  <a:pt x="1055915" y="21771"/>
                </a:cubicBezTo>
                <a:cubicBezTo>
                  <a:pt x="1104901" y="43542"/>
                  <a:pt x="1112158" y="121557"/>
                  <a:pt x="1077686" y="185057"/>
                </a:cubicBezTo>
                <a:cubicBezTo>
                  <a:pt x="1043215" y="248557"/>
                  <a:pt x="896257" y="333828"/>
                  <a:pt x="849086" y="402771"/>
                </a:cubicBezTo>
                <a:cubicBezTo>
                  <a:pt x="801915" y="471714"/>
                  <a:pt x="861786" y="562428"/>
                  <a:pt x="794658" y="598714"/>
                </a:cubicBezTo>
                <a:cubicBezTo>
                  <a:pt x="727530" y="635000"/>
                  <a:pt x="540658" y="649515"/>
                  <a:pt x="446315" y="620486"/>
                </a:cubicBezTo>
                <a:cubicBezTo>
                  <a:pt x="351972" y="591458"/>
                  <a:pt x="281214" y="495300"/>
                  <a:pt x="228600" y="424543"/>
                </a:cubicBezTo>
                <a:cubicBezTo>
                  <a:pt x="175986" y="353786"/>
                  <a:pt x="163286" y="237672"/>
                  <a:pt x="130629" y="195943"/>
                </a:cubicBezTo>
                <a:cubicBezTo>
                  <a:pt x="97972" y="154214"/>
                  <a:pt x="43544" y="194128"/>
                  <a:pt x="32658" y="174171"/>
                </a:cubicBezTo>
                <a:cubicBezTo>
                  <a:pt x="21772" y="154214"/>
                  <a:pt x="0" y="92529"/>
                  <a:pt x="54429" y="7620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Полилиния 155"/>
          <p:cNvSpPr/>
          <p:nvPr/>
        </p:nvSpPr>
        <p:spPr bwMode="auto">
          <a:xfrm>
            <a:off x="6193987" y="894442"/>
            <a:ext cx="834571" cy="847271"/>
          </a:xfrm>
          <a:custGeom>
            <a:avLst/>
            <a:gdLst>
              <a:gd name="connsiteX0" fmla="*/ 272142 w 834571"/>
              <a:gd name="connsiteY0" fmla="*/ 52614 h 847271"/>
              <a:gd name="connsiteX1" fmla="*/ 642257 w 834571"/>
              <a:gd name="connsiteY1" fmla="*/ 9071 h 847271"/>
              <a:gd name="connsiteX2" fmla="*/ 751114 w 834571"/>
              <a:gd name="connsiteY2" fmla="*/ 107042 h 847271"/>
              <a:gd name="connsiteX3" fmla="*/ 827314 w 834571"/>
              <a:gd name="connsiteY3" fmla="*/ 390071 h 847271"/>
              <a:gd name="connsiteX4" fmla="*/ 707571 w 834571"/>
              <a:gd name="connsiteY4" fmla="*/ 749300 h 847271"/>
              <a:gd name="connsiteX5" fmla="*/ 457199 w 834571"/>
              <a:gd name="connsiteY5" fmla="*/ 727528 h 847271"/>
              <a:gd name="connsiteX6" fmla="*/ 272142 w 834571"/>
              <a:gd name="connsiteY6" fmla="*/ 760185 h 847271"/>
              <a:gd name="connsiteX7" fmla="*/ 174171 w 834571"/>
              <a:gd name="connsiteY7" fmla="*/ 836385 h 847271"/>
              <a:gd name="connsiteX8" fmla="*/ 21771 w 834571"/>
              <a:gd name="connsiteY8" fmla="*/ 694871 h 847271"/>
              <a:gd name="connsiteX9" fmla="*/ 43542 w 834571"/>
              <a:gd name="connsiteY9" fmla="*/ 498928 h 847271"/>
              <a:gd name="connsiteX10" fmla="*/ 43542 w 834571"/>
              <a:gd name="connsiteY10" fmla="*/ 183242 h 847271"/>
              <a:gd name="connsiteX11" fmla="*/ 272142 w 834571"/>
              <a:gd name="connsiteY11" fmla="*/ 52614 h 84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4571" h="847271">
                <a:moveTo>
                  <a:pt x="272142" y="52614"/>
                </a:moveTo>
                <a:cubicBezTo>
                  <a:pt x="371928" y="23586"/>
                  <a:pt x="562428" y="0"/>
                  <a:pt x="642257" y="9071"/>
                </a:cubicBezTo>
                <a:cubicBezTo>
                  <a:pt x="722086" y="18142"/>
                  <a:pt x="720271" y="43542"/>
                  <a:pt x="751114" y="107042"/>
                </a:cubicBezTo>
                <a:cubicBezTo>
                  <a:pt x="781957" y="170542"/>
                  <a:pt x="834571" y="283028"/>
                  <a:pt x="827314" y="390071"/>
                </a:cubicBezTo>
                <a:cubicBezTo>
                  <a:pt x="820057" y="497114"/>
                  <a:pt x="769257" y="693057"/>
                  <a:pt x="707571" y="749300"/>
                </a:cubicBezTo>
                <a:cubicBezTo>
                  <a:pt x="645885" y="805543"/>
                  <a:pt x="529770" y="725714"/>
                  <a:pt x="457199" y="727528"/>
                </a:cubicBezTo>
                <a:cubicBezTo>
                  <a:pt x="384628" y="729342"/>
                  <a:pt x="319313" y="742042"/>
                  <a:pt x="272142" y="760185"/>
                </a:cubicBezTo>
                <a:cubicBezTo>
                  <a:pt x="224971" y="778328"/>
                  <a:pt x="215899" y="847271"/>
                  <a:pt x="174171" y="836385"/>
                </a:cubicBezTo>
                <a:cubicBezTo>
                  <a:pt x="132443" y="825499"/>
                  <a:pt x="43542" y="751114"/>
                  <a:pt x="21771" y="694871"/>
                </a:cubicBezTo>
                <a:cubicBezTo>
                  <a:pt x="0" y="638628"/>
                  <a:pt x="39914" y="584199"/>
                  <a:pt x="43542" y="498928"/>
                </a:cubicBezTo>
                <a:cubicBezTo>
                  <a:pt x="47170" y="413657"/>
                  <a:pt x="7256" y="259442"/>
                  <a:pt x="43542" y="183242"/>
                </a:cubicBezTo>
                <a:cubicBezTo>
                  <a:pt x="79828" y="107042"/>
                  <a:pt x="172356" y="81642"/>
                  <a:pt x="272142" y="52614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0" name="Блок-схема: знак завершения 179"/>
          <p:cNvSpPr/>
          <p:nvPr/>
        </p:nvSpPr>
        <p:spPr bwMode="auto">
          <a:xfrm>
            <a:off x="4256330" y="1545771"/>
            <a:ext cx="892629" cy="239486"/>
          </a:xfrm>
          <a:prstGeom prst="flowChartTerminator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++</a:t>
            </a:r>
          </a:p>
        </p:txBody>
      </p:sp>
      <p:grpSp>
        <p:nvGrpSpPr>
          <p:cNvPr id="75" name="Группа 184"/>
          <p:cNvGrpSpPr/>
          <p:nvPr/>
        </p:nvGrpSpPr>
        <p:grpSpPr>
          <a:xfrm>
            <a:off x="185057" y="762001"/>
            <a:ext cx="2035629" cy="2677885"/>
            <a:chOff x="185057" y="2057401"/>
            <a:chExt cx="2035629" cy="2677885"/>
          </a:xfrm>
        </p:grpSpPr>
        <p:sp>
          <p:nvSpPr>
            <p:cNvPr id="182" name="Прямоугольник 181"/>
            <p:cNvSpPr/>
            <p:nvPr/>
          </p:nvSpPr>
          <p:spPr bwMode="auto">
            <a:xfrm>
              <a:off x="185057" y="2057401"/>
              <a:ext cx="2035629" cy="267788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400" dirty="0" smtClean="0"/>
                <a:t>Вольтметр 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3" name="Овал 182"/>
            <p:cNvSpPr/>
            <p:nvPr/>
          </p:nvSpPr>
          <p:spPr bwMode="auto">
            <a:xfrm>
              <a:off x="381001" y="2416628"/>
              <a:ext cx="1600200" cy="11321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-70mV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4" name="Овал 183"/>
          <p:cNvSpPr/>
          <p:nvPr/>
        </p:nvSpPr>
        <p:spPr bwMode="auto">
          <a:xfrm>
            <a:off x="381001" y="1121227"/>
            <a:ext cx="1600200" cy="113211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45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mV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7" name="Круговая стрелка 186"/>
          <p:cNvSpPr/>
          <p:nvPr/>
        </p:nvSpPr>
        <p:spPr bwMode="auto">
          <a:xfrm>
            <a:off x="1970314" y="0"/>
            <a:ext cx="1262743" cy="1513114"/>
          </a:xfrm>
          <a:prstGeom prst="circular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ru-RU" sz="2400" smtClean="0"/>
          </a:p>
        </p:txBody>
      </p:sp>
      <p:sp>
        <p:nvSpPr>
          <p:cNvPr id="188" name="Круговая стрелка 187"/>
          <p:cNvSpPr/>
          <p:nvPr/>
        </p:nvSpPr>
        <p:spPr bwMode="auto">
          <a:xfrm flipV="1">
            <a:off x="1948543" y="2677885"/>
            <a:ext cx="1262743" cy="1513114"/>
          </a:xfrm>
          <a:prstGeom prst="circular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ru-RU" sz="2400" smtClean="0"/>
          </a:p>
        </p:txBody>
      </p:sp>
      <p:grpSp>
        <p:nvGrpSpPr>
          <p:cNvPr id="177" name="Группа 144"/>
          <p:cNvGrpSpPr/>
          <p:nvPr/>
        </p:nvGrpSpPr>
        <p:grpSpPr>
          <a:xfrm>
            <a:off x="2067073" y="4079495"/>
            <a:ext cx="1555172" cy="1291937"/>
            <a:chOff x="71005" y="3702627"/>
            <a:chExt cx="1555172" cy="1291937"/>
          </a:xfrm>
        </p:grpSpPr>
        <p:sp>
          <p:nvSpPr>
            <p:cNvPr id="178" name="Полилиния 177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79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200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1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1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9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5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8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02" name="Группа 148"/>
          <p:cNvGrpSpPr/>
          <p:nvPr/>
        </p:nvGrpSpPr>
        <p:grpSpPr>
          <a:xfrm rot="1993904">
            <a:off x="4855975" y="5245565"/>
            <a:ext cx="1555172" cy="1291937"/>
            <a:chOff x="71005" y="3702627"/>
            <a:chExt cx="1555172" cy="1291937"/>
          </a:xfrm>
        </p:grpSpPr>
        <p:sp>
          <p:nvSpPr>
            <p:cNvPr id="203" name="Полилиния 202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04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211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2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5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209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6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207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13" name="Группа 144"/>
          <p:cNvGrpSpPr/>
          <p:nvPr/>
        </p:nvGrpSpPr>
        <p:grpSpPr>
          <a:xfrm>
            <a:off x="5791580" y="3343515"/>
            <a:ext cx="1555172" cy="1291937"/>
            <a:chOff x="71005" y="3702627"/>
            <a:chExt cx="1555172" cy="1291937"/>
          </a:xfrm>
        </p:grpSpPr>
        <p:sp>
          <p:nvSpPr>
            <p:cNvPr id="214" name="Полилиния 21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15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222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3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6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220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1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7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21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24" name="Группа 148"/>
          <p:cNvGrpSpPr/>
          <p:nvPr/>
        </p:nvGrpSpPr>
        <p:grpSpPr>
          <a:xfrm rot="1993904">
            <a:off x="7097370" y="3579042"/>
            <a:ext cx="1555172" cy="1291937"/>
            <a:chOff x="71005" y="3702627"/>
            <a:chExt cx="1555172" cy="1291937"/>
          </a:xfrm>
        </p:grpSpPr>
        <p:sp>
          <p:nvSpPr>
            <p:cNvPr id="225" name="Полилиния 224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26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233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4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7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231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2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8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229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35" name="Группа 144"/>
          <p:cNvGrpSpPr/>
          <p:nvPr/>
        </p:nvGrpSpPr>
        <p:grpSpPr>
          <a:xfrm rot="7165751">
            <a:off x="3003774" y="5389182"/>
            <a:ext cx="1555172" cy="1291937"/>
            <a:chOff x="71005" y="3702627"/>
            <a:chExt cx="1555172" cy="1291937"/>
          </a:xfrm>
        </p:grpSpPr>
        <p:sp>
          <p:nvSpPr>
            <p:cNvPr id="236" name="Полилиния 235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37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244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vert270" wrap="none" anchor="ctr"/>
              <a:lstStyle/>
              <a:p>
                <a:endParaRPr lang="ru-RU"/>
              </a:p>
            </p:txBody>
          </p:sp>
          <p:sp>
            <p:nvSpPr>
              <p:cNvPr id="245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vert270"/>
              <a:lstStyle/>
              <a:p>
                <a:endParaRPr lang="ru-RU"/>
              </a:p>
            </p:txBody>
          </p:sp>
        </p:grpSp>
        <p:grpSp>
          <p:nvGrpSpPr>
            <p:cNvPr id="238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242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vert270" wrap="none" anchor="ctr"/>
              <a:lstStyle/>
              <a:p>
                <a:endParaRPr lang="ru-RU"/>
              </a:p>
            </p:txBody>
          </p:sp>
          <p:sp>
            <p:nvSpPr>
              <p:cNvPr id="243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vert270"/>
              <a:lstStyle/>
              <a:p>
                <a:endParaRPr lang="ru-RU"/>
              </a:p>
            </p:txBody>
          </p:sp>
        </p:grpSp>
        <p:grpSp>
          <p:nvGrpSpPr>
            <p:cNvPr id="239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240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vert270" wrap="none" anchor="ctr"/>
              <a:lstStyle/>
              <a:p>
                <a:endParaRPr lang="ru-RU"/>
              </a:p>
            </p:txBody>
          </p:sp>
          <p:sp>
            <p:nvSpPr>
              <p:cNvPr id="241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vert270"/>
              <a:lstStyle/>
              <a:p>
                <a:endParaRPr lang="ru-RU"/>
              </a:p>
            </p:txBody>
          </p:sp>
        </p:grpSp>
      </p:grpSp>
      <p:grpSp>
        <p:nvGrpSpPr>
          <p:cNvPr id="246" name="Группа 148"/>
          <p:cNvGrpSpPr/>
          <p:nvPr/>
        </p:nvGrpSpPr>
        <p:grpSpPr>
          <a:xfrm rot="9159655">
            <a:off x="7063917" y="5245566"/>
            <a:ext cx="1555172" cy="1291937"/>
            <a:chOff x="71005" y="3702627"/>
            <a:chExt cx="1555172" cy="1291937"/>
          </a:xfrm>
        </p:grpSpPr>
        <p:sp>
          <p:nvSpPr>
            <p:cNvPr id="247" name="Полилиния 246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48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255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vert270" wrap="none" anchor="ctr"/>
              <a:lstStyle/>
              <a:p>
                <a:endParaRPr lang="ru-RU"/>
              </a:p>
            </p:txBody>
          </p:sp>
          <p:sp>
            <p:nvSpPr>
              <p:cNvPr id="256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vert270"/>
              <a:lstStyle/>
              <a:p>
                <a:endParaRPr lang="ru-RU"/>
              </a:p>
            </p:txBody>
          </p:sp>
        </p:grpSp>
        <p:grpSp>
          <p:nvGrpSpPr>
            <p:cNvPr id="249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253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vert270" wrap="none" anchor="ctr"/>
              <a:lstStyle/>
              <a:p>
                <a:endParaRPr lang="ru-RU"/>
              </a:p>
            </p:txBody>
          </p:sp>
          <p:sp>
            <p:nvSpPr>
              <p:cNvPr id="254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vert270"/>
              <a:lstStyle/>
              <a:p>
                <a:endParaRPr lang="ru-RU"/>
              </a:p>
            </p:txBody>
          </p:sp>
        </p:grpSp>
        <p:grpSp>
          <p:nvGrpSpPr>
            <p:cNvPr id="250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251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vert270" wrap="none" anchor="ctr"/>
              <a:lstStyle/>
              <a:p>
                <a:endParaRPr lang="ru-RU"/>
              </a:p>
            </p:txBody>
          </p:sp>
          <p:sp>
            <p:nvSpPr>
              <p:cNvPr id="252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vert270"/>
              <a:lstStyle/>
              <a:p>
                <a:endParaRPr lang="ru-RU"/>
              </a:p>
            </p:txBody>
          </p:sp>
        </p:grpSp>
      </p:grpSp>
      <p:sp>
        <p:nvSpPr>
          <p:cNvPr id="257" name="Овал 256"/>
          <p:cNvSpPr/>
          <p:nvPr/>
        </p:nvSpPr>
        <p:spPr bwMode="auto">
          <a:xfrm>
            <a:off x="4213592" y="44342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258" name="Овал 257"/>
          <p:cNvSpPr/>
          <p:nvPr/>
        </p:nvSpPr>
        <p:spPr bwMode="auto">
          <a:xfrm>
            <a:off x="3604789" y="4009125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259" name="Овал 258"/>
          <p:cNvSpPr/>
          <p:nvPr/>
        </p:nvSpPr>
        <p:spPr bwMode="auto">
          <a:xfrm>
            <a:off x="3484250" y="4989372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260" name="Овал 259"/>
          <p:cNvSpPr/>
          <p:nvPr/>
        </p:nvSpPr>
        <p:spPr bwMode="auto">
          <a:xfrm>
            <a:off x="5040906" y="502202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261" name="Овал 260"/>
          <p:cNvSpPr/>
          <p:nvPr/>
        </p:nvSpPr>
        <p:spPr bwMode="auto">
          <a:xfrm>
            <a:off x="4975592" y="386814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262" name="Овал 261"/>
          <p:cNvSpPr/>
          <p:nvPr/>
        </p:nvSpPr>
        <p:spPr bwMode="auto">
          <a:xfrm>
            <a:off x="5759364" y="471722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0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184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 Box 112"/>
          <p:cNvSpPr txBox="1">
            <a:spLocks noChangeArrowheads="1"/>
          </p:cNvSpPr>
          <p:nvPr/>
        </p:nvSpPr>
        <p:spPr bwMode="auto">
          <a:xfrm>
            <a:off x="0" y="164123"/>
            <a:ext cx="9144000" cy="6075509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>
                <a:solidFill>
                  <a:schemeClr val="bg1"/>
                </a:solidFill>
              </a:rPr>
              <a:t>Если заряд внутри нейрона вновь ниже -50 мВ – створка закрывается, </a:t>
            </a:r>
            <a:endParaRPr lang="ru-RU" sz="36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ru-RU" sz="36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т.к</a:t>
            </a:r>
            <a:r>
              <a:rPr lang="ru-RU" sz="3600" dirty="0">
                <a:solidFill>
                  <a:schemeClr val="bg1"/>
                </a:solidFill>
              </a:rPr>
              <a:t>. </a:t>
            </a:r>
            <a:r>
              <a:rPr lang="ru-RU" sz="3600" dirty="0" smtClean="0">
                <a:solidFill>
                  <a:schemeClr val="bg1"/>
                </a:solidFill>
              </a:rPr>
              <a:t>положительные </a:t>
            </a:r>
            <a:r>
              <a:rPr lang="ru-RU" sz="3600" dirty="0">
                <a:solidFill>
                  <a:schemeClr val="bg1"/>
                </a:solidFill>
              </a:rPr>
              <a:t>заряды, расположенные на ней, притягиваются к отрицательно заряженным ионам цитоплазмы.</a:t>
            </a:r>
          </a:p>
          <a:p>
            <a:pPr>
              <a:lnSpc>
                <a:spcPct val="90000"/>
              </a:lnSpc>
            </a:pPr>
            <a:endParaRPr lang="ru-RU" sz="3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600" i="1" dirty="0">
                <a:solidFill>
                  <a:schemeClr val="bg1"/>
                </a:solidFill>
              </a:rPr>
              <a:t>Положительные заряды створки – это заряды аминокислот, входящих </a:t>
            </a:r>
          </a:p>
          <a:p>
            <a:pPr>
              <a:lnSpc>
                <a:spcPct val="90000"/>
              </a:lnSpc>
            </a:pPr>
            <a:r>
              <a:rPr lang="ru-RU" sz="3600" i="1" dirty="0">
                <a:solidFill>
                  <a:schemeClr val="bg1"/>
                </a:solidFill>
              </a:rPr>
              <a:t>в состав соответствующей молекулярной петли белка-канала.</a:t>
            </a:r>
            <a:endParaRPr lang="ru-RU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uiExpand="1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F94F00-46F1-46E0-BE42-8C4BB25DF03B}" type="slidenum">
              <a:rPr lang="ru-RU" smtClean="0"/>
              <a:pPr/>
              <a:t>45</a:t>
            </a:fld>
            <a:endParaRPr lang="ru-RU" smtClean="0"/>
          </a:p>
        </p:txBody>
      </p:sp>
      <p:sp>
        <p:nvSpPr>
          <p:cNvPr id="12384" name="Text Box 96"/>
          <p:cNvSpPr txBox="1">
            <a:spLocks noChangeArrowheads="1"/>
          </p:cNvSpPr>
          <p:nvPr/>
        </p:nvSpPr>
        <p:spPr bwMode="auto">
          <a:xfrm>
            <a:off x="267630" y="1170879"/>
            <a:ext cx="8586439" cy="4081117"/>
          </a:xfrm>
          <a:prstGeom prst="rect">
            <a:avLst/>
          </a:prstGeom>
          <a:solidFill>
            <a:srgbClr val="CCFF99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/>
              <a:t>Открытие </a:t>
            </a:r>
            <a:r>
              <a:rPr lang="ru-RU" sz="3600" dirty="0" err="1" smtClean="0"/>
              <a:t>потенциалзависимого</a:t>
            </a:r>
            <a:r>
              <a:rPr lang="ru-RU" sz="3600" dirty="0" smtClean="0"/>
              <a:t> </a:t>
            </a:r>
            <a:r>
              <a:rPr lang="en-US" sz="3600" dirty="0"/>
              <a:t>Na</a:t>
            </a:r>
            <a:r>
              <a:rPr lang="en-US" sz="3600" baseline="30000" dirty="0"/>
              <a:t>+</a:t>
            </a:r>
            <a:r>
              <a:rPr lang="ru-RU" sz="3600" dirty="0"/>
              <a:t>-</a:t>
            </a:r>
            <a:r>
              <a:rPr lang="ru-RU" sz="3600" dirty="0" smtClean="0"/>
              <a:t>канала «разрешает</a:t>
            </a:r>
            <a:r>
              <a:rPr lang="ru-RU" sz="3600" dirty="0"/>
              <a:t>» </a:t>
            </a:r>
            <a:r>
              <a:rPr lang="ru-RU" sz="3600" dirty="0" smtClean="0"/>
              <a:t>вход </a:t>
            </a:r>
            <a:r>
              <a:rPr lang="en-US" sz="3600" dirty="0"/>
              <a:t>Na</a:t>
            </a:r>
            <a:r>
              <a:rPr lang="en-US" sz="3600" baseline="30000" dirty="0"/>
              <a:t>+</a:t>
            </a:r>
            <a:r>
              <a:rPr lang="ru-RU" sz="3600" dirty="0"/>
              <a:t> в клетку. </a:t>
            </a:r>
            <a:endParaRPr lang="ru-RU" sz="3600" dirty="0" smtClean="0"/>
          </a:p>
          <a:p>
            <a:pPr>
              <a:lnSpc>
                <a:spcPct val="90000"/>
              </a:lnSpc>
            </a:pPr>
            <a:endParaRPr lang="ru-RU" sz="3600" dirty="0" smtClean="0"/>
          </a:p>
          <a:p>
            <a:pPr>
              <a:lnSpc>
                <a:spcPct val="90000"/>
              </a:lnSpc>
            </a:pPr>
            <a:r>
              <a:rPr lang="ru-RU" sz="3600" dirty="0" smtClean="0"/>
              <a:t>Открытие </a:t>
            </a:r>
            <a:r>
              <a:rPr lang="ru-RU" sz="3600" dirty="0" err="1"/>
              <a:t>электрочувствительного</a:t>
            </a:r>
            <a:r>
              <a:rPr lang="ru-RU" sz="3600" dirty="0"/>
              <a:t> </a:t>
            </a:r>
          </a:p>
          <a:p>
            <a:pPr>
              <a:lnSpc>
                <a:spcPct val="90000"/>
              </a:lnSpc>
            </a:pPr>
            <a:r>
              <a:rPr lang="ru-RU" sz="3600" dirty="0"/>
              <a:t>К</a:t>
            </a:r>
            <a:r>
              <a:rPr lang="en-US" sz="3600" baseline="30000" dirty="0"/>
              <a:t>+</a:t>
            </a:r>
            <a:r>
              <a:rPr lang="ru-RU" sz="3600" dirty="0"/>
              <a:t>-канала «разрешает» выход К</a:t>
            </a:r>
            <a:r>
              <a:rPr lang="en-US" sz="3600" baseline="30000" dirty="0"/>
              <a:t>+</a:t>
            </a:r>
            <a:r>
              <a:rPr lang="ru-RU" sz="3600" dirty="0"/>
              <a:t> из клетки.</a:t>
            </a:r>
          </a:p>
          <a:p>
            <a:pPr>
              <a:lnSpc>
                <a:spcPct val="90000"/>
              </a:lnSpc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4" grpId="0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F94F00-46F1-46E0-BE42-8C4BB25DF03B}" type="slidenum">
              <a:rPr lang="ru-RU" smtClean="0"/>
              <a:pPr/>
              <a:t>46</a:t>
            </a:fld>
            <a:endParaRPr lang="ru-RU" smtClean="0"/>
          </a:p>
        </p:txBody>
      </p:sp>
      <p:sp>
        <p:nvSpPr>
          <p:cNvPr id="12384" name="Text Box 96"/>
          <p:cNvSpPr txBox="1">
            <a:spLocks noChangeArrowheads="1"/>
          </p:cNvSpPr>
          <p:nvPr/>
        </p:nvSpPr>
        <p:spPr bwMode="auto">
          <a:xfrm>
            <a:off x="345687" y="278780"/>
            <a:ext cx="8586439" cy="6297108"/>
          </a:xfrm>
          <a:prstGeom prst="rect">
            <a:avLst/>
          </a:prstGeom>
          <a:solidFill>
            <a:srgbClr val="CCFF99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Na</a:t>
            </a:r>
            <a:r>
              <a:rPr lang="en-US" sz="3200" baseline="30000" dirty="0"/>
              <a:t>+</a:t>
            </a:r>
            <a:r>
              <a:rPr lang="ru-RU" sz="3200" dirty="0"/>
              <a:t>-каналы открываются </a:t>
            </a:r>
            <a:endParaRPr lang="ru-RU" sz="3200" dirty="0" smtClean="0"/>
          </a:p>
          <a:p>
            <a:pPr>
              <a:lnSpc>
                <a:spcPct val="90000"/>
              </a:lnSpc>
            </a:pPr>
            <a:r>
              <a:rPr lang="ru-RU" sz="3200" dirty="0" smtClean="0"/>
              <a:t>очень </a:t>
            </a:r>
            <a:r>
              <a:rPr lang="ru-RU" sz="3200" dirty="0"/>
              <a:t>быстро после стимула </a:t>
            </a:r>
            <a:r>
              <a:rPr lang="ru-RU" sz="3200" dirty="0" smtClean="0"/>
              <a:t>и</a:t>
            </a:r>
          </a:p>
          <a:p>
            <a:pPr>
              <a:lnSpc>
                <a:spcPct val="90000"/>
              </a:lnSpc>
            </a:pPr>
            <a:r>
              <a:rPr lang="ru-RU" sz="3200" dirty="0" smtClean="0"/>
              <a:t> </a:t>
            </a:r>
            <a:endParaRPr lang="ru-RU" sz="3200" dirty="0"/>
          </a:p>
          <a:p>
            <a:pPr>
              <a:lnSpc>
                <a:spcPct val="90000"/>
              </a:lnSpc>
            </a:pPr>
            <a:r>
              <a:rPr lang="ru-RU" sz="3200" dirty="0"/>
              <a:t>самопроизвольно закрываются примерно через 0.5 мс.</a:t>
            </a:r>
          </a:p>
          <a:p>
            <a:pPr>
              <a:lnSpc>
                <a:spcPct val="90000"/>
              </a:lnSpc>
            </a:pPr>
            <a:endParaRPr lang="ru-RU" sz="3200" dirty="0"/>
          </a:p>
          <a:p>
            <a:pPr>
              <a:lnSpc>
                <a:spcPct val="90000"/>
              </a:lnSpc>
            </a:pPr>
            <a:r>
              <a:rPr lang="ru-RU" sz="3200" dirty="0" err="1"/>
              <a:t>К</a:t>
            </a:r>
            <a:r>
              <a:rPr lang="ru-RU" sz="3200" baseline="30000" dirty="0" err="1"/>
              <a:t>+</a:t>
            </a:r>
            <a:r>
              <a:rPr lang="ru-RU" sz="3200" dirty="0" err="1"/>
              <a:t>-каналы</a:t>
            </a:r>
            <a:r>
              <a:rPr lang="ru-RU" sz="3200" dirty="0"/>
              <a:t> открываются медленно – </a:t>
            </a:r>
            <a:endParaRPr lang="ru-RU" sz="3200" dirty="0" smtClean="0"/>
          </a:p>
          <a:p>
            <a:pPr>
              <a:lnSpc>
                <a:spcPct val="90000"/>
              </a:lnSpc>
            </a:pPr>
            <a:r>
              <a:rPr lang="ru-RU" sz="3200" dirty="0" smtClean="0"/>
              <a:t>в </a:t>
            </a:r>
            <a:r>
              <a:rPr lang="ru-RU" sz="3200" dirty="0"/>
              <a:t>течение примерно </a:t>
            </a:r>
            <a:r>
              <a:rPr lang="ru-RU" sz="3200" dirty="0" smtClean="0"/>
              <a:t>0.5 </a:t>
            </a:r>
            <a:r>
              <a:rPr lang="ru-RU" sz="3200" dirty="0"/>
              <a:t>мс после стимула; </a:t>
            </a:r>
            <a:endParaRPr lang="ru-RU" sz="3200" dirty="0" smtClean="0"/>
          </a:p>
          <a:p>
            <a:pPr>
              <a:lnSpc>
                <a:spcPct val="90000"/>
              </a:lnSpc>
            </a:pPr>
            <a:endParaRPr lang="ru-RU" sz="3200" dirty="0" smtClean="0"/>
          </a:p>
          <a:p>
            <a:pPr>
              <a:lnSpc>
                <a:spcPct val="90000"/>
              </a:lnSpc>
            </a:pPr>
            <a:r>
              <a:rPr lang="ru-RU" sz="3200" dirty="0" smtClean="0"/>
              <a:t>закрываются </a:t>
            </a:r>
            <a:r>
              <a:rPr lang="ru-RU" sz="3200" dirty="0"/>
              <a:t>они в большинстве </a:t>
            </a:r>
          </a:p>
          <a:p>
            <a:pPr>
              <a:lnSpc>
                <a:spcPct val="90000"/>
              </a:lnSpc>
            </a:pPr>
            <a:r>
              <a:rPr lang="ru-RU" sz="3200" dirty="0"/>
              <a:t>своем к моменту снижения заряда нейрона до уровня ПП.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3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3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3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3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3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4" grpId="0" uiExpand="1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F94F00-46F1-46E0-BE42-8C4BB25DF03B}" type="slidenum">
              <a:rPr lang="ru-RU" smtClean="0"/>
              <a:pPr/>
              <a:t>47</a:t>
            </a:fld>
            <a:endParaRPr lang="ru-RU" smtClean="0"/>
          </a:p>
        </p:txBody>
      </p:sp>
      <p:sp>
        <p:nvSpPr>
          <p:cNvPr id="12385" name="Text Box 97"/>
          <p:cNvSpPr txBox="1">
            <a:spLocks noChangeArrowheads="1"/>
          </p:cNvSpPr>
          <p:nvPr/>
        </p:nvSpPr>
        <p:spPr bwMode="auto">
          <a:xfrm>
            <a:off x="293511" y="1255889"/>
            <a:ext cx="8554842" cy="4579715"/>
          </a:xfrm>
          <a:prstGeom prst="rect">
            <a:avLst/>
          </a:prstGeom>
          <a:solidFill>
            <a:srgbClr val="CCFFFF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/>
              <a:t>Именно разная скорость открытия </a:t>
            </a:r>
          </a:p>
          <a:p>
            <a:pPr>
              <a:lnSpc>
                <a:spcPct val="90000"/>
              </a:lnSpc>
            </a:pPr>
            <a:r>
              <a:rPr lang="en-US" sz="3600"/>
              <a:t>Na</a:t>
            </a:r>
            <a:r>
              <a:rPr lang="en-US" sz="3600" baseline="30000"/>
              <a:t>+</a:t>
            </a:r>
            <a:r>
              <a:rPr lang="ru-RU" sz="3600"/>
              <a:t>-каналов и К</a:t>
            </a:r>
            <a:r>
              <a:rPr lang="en-US" sz="3600" baseline="30000"/>
              <a:t>+</a:t>
            </a:r>
            <a:r>
              <a:rPr lang="ru-RU" sz="3600"/>
              <a:t>-каналов позволяет</a:t>
            </a:r>
          </a:p>
          <a:p>
            <a:pPr>
              <a:lnSpc>
                <a:spcPct val="90000"/>
              </a:lnSpc>
            </a:pPr>
            <a:r>
              <a:rPr lang="ru-RU" sz="3600"/>
              <a:t>возникнуть сначала восходящей, а</a:t>
            </a:r>
          </a:p>
          <a:p>
            <a:pPr>
              <a:lnSpc>
                <a:spcPct val="90000"/>
              </a:lnSpc>
            </a:pPr>
            <a:r>
              <a:rPr lang="ru-RU" sz="3600"/>
              <a:t>затем – нисходящей фазе ПД.</a:t>
            </a:r>
          </a:p>
          <a:p>
            <a:pPr>
              <a:lnSpc>
                <a:spcPct val="90000"/>
              </a:lnSpc>
            </a:pPr>
            <a:endParaRPr lang="ru-RU" sz="3600"/>
          </a:p>
          <a:p>
            <a:pPr>
              <a:lnSpc>
                <a:spcPct val="90000"/>
              </a:lnSpc>
            </a:pPr>
            <a:r>
              <a:rPr lang="ru-RU" sz="3600" i="1"/>
              <a:t>(сначала ионы </a:t>
            </a:r>
            <a:r>
              <a:rPr lang="en-US" sz="3600" i="1"/>
              <a:t>Na</a:t>
            </a:r>
            <a:r>
              <a:rPr lang="en-US" sz="3600" i="1" baseline="30000"/>
              <a:t>+</a:t>
            </a:r>
            <a:r>
              <a:rPr lang="ru-RU" sz="3600" i="1"/>
              <a:t> вносят в нейрон</a:t>
            </a:r>
          </a:p>
          <a:p>
            <a:pPr>
              <a:lnSpc>
                <a:spcPct val="90000"/>
              </a:lnSpc>
            </a:pPr>
            <a:r>
              <a:rPr lang="ru-RU" sz="3600" i="1"/>
              <a:t>положительный заряд, а затем ио-</a:t>
            </a:r>
          </a:p>
          <a:p>
            <a:pPr>
              <a:lnSpc>
                <a:spcPct val="90000"/>
              </a:lnSpc>
            </a:pPr>
            <a:r>
              <a:rPr lang="ru-RU" sz="3600" i="1"/>
              <a:t>ны К</a:t>
            </a:r>
            <a:r>
              <a:rPr lang="ru-RU" sz="3600" i="1" baseline="30000"/>
              <a:t>+</a:t>
            </a:r>
            <a:r>
              <a:rPr lang="ru-RU" sz="3600" i="1"/>
              <a:t> выносят его, возвращая </a:t>
            </a:r>
          </a:p>
          <a:p>
            <a:pPr>
              <a:lnSpc>
                <a:spcPct val="90000"/>
              </a:lnSpc>
            </a:pPr>
            <a:r>
              <a:rPr lang="ru-RU" sz="3600" i="1"/>
              <a:t>клетку в исходное состояние.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3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2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2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2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2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2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2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5" grpId="0" uiExpand="1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F94F00-46F1-46E0-BE42-8C4BB25DF03B}" type="slidenum">
              <a:rPr lang="ru-RU" smtClean="0"/>
              <a:pPr/>
              <a:t>48</a:t>
            </a:fld>
            <a:endParaRPr lang="ru-RU" smtClean="0"/>
          </a:p>
        </p:txBody>
      </p:sp>
      <p:sp>
        <p:nvSpPr>
          <p:cNvPr id="12386" name="Text Box 98"/>
          <p:cNvSpPr txBox="1">
            <a:spLocks noChangeArrowheads="1"/>
          </p:cNvSpPr>
          <p:nvPr/>
        </p:nvSpPr>
        <p:spPr bwMode="auto">
          <a:xfrm>
            <a:off x="0" y="993422"/>
            <a:ext cx="9144000" cy="4524315"/>
          </a:xfrm>
          <a:prstGeom prst="rect">
            <a:avLst/>
          </a:prstGeom>
          <a:solidFill>
            <a:srgbClr val="FFCC66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sz="3200" dirty="0"/>
          </a:p>
          <a:p>
            <a:pPr>
              <a:lnSpc>
                <a:spcPct val="90000"/>
              </a:lnSpc>
            </a:pPr>
            <a:r>
              <a:rPr lang="ru-RU" sz="3200" dirty="0"/>
              <a:t>Для закрытия </a:t>
            </a:r>
            <a:r>
              <a:rPr lang="en-US" sz="3200" dirty="0"/>
              <a:t>Na</a:t>
            </a:r>
            <a:r>
              <a:rPr lang="en-US" sz="3200" baseline="30000" dirty="0"/>
              <a:t>+</a:t>
            </a:r>
            <a:r>
              <a:rPr lang="ru-RU" sz="3200" dirty="0"/>
              <a:t>-</a:t>
            </a:r>
            <a:r>
              <a:rPr lang="ru-RU" sz="3200" dirty="0" smtClean="0"/>
              <a:t>каналов </a:t>
            </a:r>
            <a:r>
              <a:rPr lang="ru-RU" sz="3200" dirty="0"/>
              <a:t>на пике ПД служит </a:t>
            </a:r>
            <a:r>
              <a:rPr lang="ru-RU" sz="3200" dirty="0" smtClean="0"/>
              <a:t>дополнительная </a:t>
            </a:r>
          </a:p>
          <a:p>
            <a:pPr>
              <a:lnSpc>
                <a:spcPct val="90000"/>
              </a:lnSpc>
            </a:pPr>
            <a:r>
              <a:rPr lang="ru-RU" sz="3200" dirty="0" smtClean="0"/>
              <a:t>(внутриклеточная</a:t>
            </a:r>
            <a:r>
              <a:rPr lang="ru-RU" sz="3200" dirty="0"/>
              <a:t>, </a:t>
            </a:r>
            <a:r>
              <a:rPr lang="ru-RU" sz="3200" dirty="0" err="1"/>
              <a:t>инактивационная</a:t>
            </a:r>
            <a:r>
              <a:rPr lang="ru-RU" sz="3200" dirty="0"/>
              <a:t>, И-) </a:t>
            </a:r>
            <a:endParaRPr lang="ru-RU" sz="3200" dirty="0" smtClean="0"/>
          </a:p>
          <a:p>
            <a:pPr>
              <a:lnSpc>
                <a:spcPct val="90000"/>
              </a:lnSpc>
            </a:pPr>
            <a:r>
              <a:rPr lang="ru-RU" sz="3200" dirty="0" smtClean="0"/>
              <a:t>створка </a:t>
            </a:r>
            <a:r>
              <a:rPr lang="ru-RU" sz="3200" dirty="0"/>
              <a:t>– </a:t>
            </a:r>
            <a:r>
              <a:rPr lang="en-US" sz="3200" dirty="0"/>
              <a:t>h</a:t>
            </a:r>
            <a:r>
              <a:rPr lang="ru-RU" sz="3200" dirty="0"/>
              <a:t>-ворота.</a:t>
            </a:r>
          </a:p>
          <a:p>
            <a:pPr>
              <a:lnSpc>
                <a:spcPct val="90000"/>
              </a:lnSpc>
            </a:pPr>
            <a:endParaRPr lang="ru-RU" sz="3200" dirty="0" smtClean="0"/>
          </a:p>
          <a:p>
            <a:pPr>
              <a:lnSpc>
                <a:spcPct val="90000"/>
              </a:lnSpc>
            </a:pPr>
            <a:endParaRPr lang="ru-RU" sz="3200" dirty="0" smtClean="0"/>
          </a:p>
          <a:p>
            <a:pPr>
              <a:lnSpc>
                <a:spcPct val="90000"/>
              </a:lnSpc>
            </a:pPr>
            <a:r>
              <a:rPr lang="ru-RU" sz="3200" dirty="0" smtClean="0"/>
              <a:t>Вторая </a:t>
            </a:r>
            <a:r>
              <a:rPr lang="ru-RU" sz="3200" dirty="0"/>
              <a:t>створка </a:t>
            </a:r>
            <a:r>
              <a:rPr lang="ru-RU" sz="3200" dirty="0" smtClean="0"/>
              <a:t>(</a:t>
            </a:r>
            <a:r>
              <a:rPr lang="ru-RU" sz="3200" dirty="0"/>
              <a:t>активационная, А-) – 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m</a:t>
            </a:r>
            <a:r>
              <a:rPr lang="ru-RU" sz="3200" dirty="0"/>
              <a:t>-ворота.</a:t>
            </a:r>
          </a:p>
          <a:p>
            <a:pPr>
              <a:lnSpc>
                <a:spcPct val="90000"/>
              </a:lnSpc>
            </a:pP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6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2F13A3-E6F7-4541-B225-B878105204ED}" type="slidenum">
              <a:rPr lang="ru-RU" smtClean="0"/>
              <a:pPr/>
              <a:t>49</a:t>
            </a:fld>
            <a:endParaRPr lang="ru-RU" smtClean="0"/>
          </a:p>
        </p:txBody>
      </p:sp>
      <p:sp>
        <p:nvSpPr>
          <p:cNvPr id="23555" name="Номер слайда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E453808-5912-4C08-BAD2-032FAC6209EF}" type="slidenum">
              <a:rPr lang="ru-RU" sz="1400"/>
              <a:pPr algn="r"/>
              <a:t>49</a:t>
            </a:fld>
            <a:endParaRPr lang="ru-RU" sz="1400"/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714375" y="176385"/>
            <a:ext cx="1524000" cy="2514600"/>
            <a:chOff x="96" y="288"/>
            <a:chExt cx="1248" cy="2016"/>
          </a:xfrm>
        </p:grpSpPr>
        <p:sp>
          <p:nvSpPr>
            <p:cNvPr id="23610" name="Rectangle 85"/>
            <p:cNvSpPr>
              <a:spLocks noChangeArrowheads="1"/>
            </p:cNvSpPr>
            <p:nvPr/>
          </p:nvSpPr>
          <p:spPr bwMode="auto">
            <a:xfrm>
              <a:off x="96" y="288"/>
              <a:ext cx="1248" cy="2016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23611" name="AutoShape 86"/>
            <p:cNvSpPr>
              <a:spLocks noChangeArrowheads="1"/>
            </p:cNvSpPr>
            <p:nvPr/>
          </p:nvSpPr>
          <p:spPr bwMode="auto">
            <a:xfrm>
              <a:off x="96" y="288"/>
              <a:ext cx="384" cy="1296"/>
            </a:xfrm>
            <a:prstGeom prst="roundRect">
              <a:avLst>
                <a:gd name="adj" fmla="val 16667"/>
              </a:avLst>
            </a:prstGeom>
            <a:solidFill>
              <a:srgbClr val="CC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23612" name="AutoShape 87"/>
            <p:cNvSpPr>
              <a:spLocks noChangeArrowheads="1"/>
            </p:cNvSpPr>
            <p:nvPr/>
          </p:nvSpPr>
          <p:spPr bwMode="auto">
            <a:xfrm>
              <a:off x="960" y="288"/>
              <a:ext cx="384" cy="1296"/>
            </a:xfrm>
            <a:prstGeom prst="roundRect">
              <a:avLst>
                <a:gd name="adj" fmla="val 16667"/>
              </a:avLst>
            </a:prstGeom>
            <a:solidFill>
              <a:srgbClr val="CC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23613" name="AutoShape 88"/>
            <p:cNvSpPr>
              <a:spLocks noChangeArrowheads="1"/>
            </p:cNvSpPr>
            <p:nvPr/>
          </p:nvSpPr>
          <p:spPr bwMode="auto">
            <a:xfrm rot="-2316942">
              <a:off x="384" y="1728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23614" name="AutoShape 89"/>
            <p:cNvSpPr>
              <a:spLocks noChangeArrowheads="1"/>
            </p:cNvSpPr>
            <p:nvPr/>
          </p:nvSpPr>
          <p:spPr bwMode="auto">
            <a:xfrm>
              <a:off x="528" y="864"/>
              <a:ext cx="480" cy="33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400"/>
            </a:p>
          </p:txBody>
        </p:sp>
      </p:grpSp>
      <p:grpSp>
        <p:nvGrpSpPr>
          <p:cNvPr id="3" name="Group 117"/>
          <p:cNvGrpSpPr>
            <a:grpSpLocks/>
          </p:cNvGrpSpPr>
          <p:nvPr/>
        </p:nvGrpSpPr>
        <p:grpSpPr bwMode="auto">
          <a:xfrm>
            <a:off x="0" y="824085"/>
            <a:ext cx="2819400" cy="228600"/>
            <a:chOff x="0" y="768"/>
            <a:chExt cx="1776" cy="144"/>
          </a:xfrm>
        </p:grpSpPr>
        <p:sp>
          <p:nvSpPr>
            <p:cNvPr id="23608" name="Line 90"/>
            <p:cNvSpPr>
              <a:spLocks noChangeShapeType="1"/>
            </p:cNvSpPr>
            <p:nvPr/>
          </p:nvSpPr>
          <p:spPr bwMode="auto">
            <a:xfrm flipH="1">
              <a:off x="0" y="816"/>
              <a:ext cx="432" cy="96"/>
            </a:xfrm>
            <a:prstGeom prst="line">
              <a:avLst/>
            </a:prstGeom>
            <a:noFill/>
            <a:ln w="635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9" name="Line 91"/>
            <p:cNvSpPr>
              <a:spLocks noChangeShapeType="1"/>
            </p:cNvSpPr>
            <p:nvPr/>
          </p:nvSpPr>
          <p:spPr bwMode="auto">
            <a:xfrm flipH="1" flipV="1">
              <a:off x="1392" y="768"/>
              <a:ext cx="384" cy="96"/>
            </a:xfrm>
            <a:prstGeom prst="line">
              <a:avLst/>
            </a:prstGeom>
            <a:noFill/>
            <a:ln w="635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428" name="Rectangle 92"/>
          <p:cNvSpPr>
            <a:spLocks noChangeArrowheads="1"/>
          </p:cNvSpPr>
          <p:nvPr/>
        </p:nvSpPr>
        <p:spPr bwMode="auto">
          <a:xfrm>
            <a:off x="3581400" y="0"/>
            <a:ext cx="5562600" cy="685800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2400"/>
          </a:p>
        </p:txBody>
      </p:sp>
      <p:sp>
        <p:nvSpPr>
          <p:cNvPr id="14455" name="Text Box 119"/>
          <p:cNvSpPr txBox="1">
            <a:spLocks noChangeArrowheads="1"/>
          </p:cNvSpPr>
          <p:nvPr/>
        </p:nvSpPr>
        <p:spPr bwMode="auto">
          <a:xfrm>
            <a:off x="2362200" y="2195685"/>
            <a:ext cx="457200" cy="457200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1</a:t>
            </a:r>
          </a:p>
        </p:txBody>
      </p:sp>
      <p:grpSp>
        <p:nvGrpSpPr>
          <p:cNvPr id="4" name="Group 131"/>
          <p:cNvGrpSpPr>
            <a:grpSpLocks/>
          </p:cNvGrpSpPr>
          <p:nvPr/>
        </p:nvGrpSpPr>
        <p:grpSpPr bwMode="auto">
          <a:xfrm>
            <a:off x="3810000" y="381000"/>
            <a:ext cx="5334000" cy="5029200"/>
            <a:chOff x="2400" y="240"/>
            <a:chExt cx="3360" cy="3168"/>
          </a:xfrm>
        </p:grpSpPr>
        <p:sp>
          <p:nvSpPr>
            <p:cNvPr id="23605" name="Line 132"/>
            <p:cNvSpPr>
              <a:spLocks noChangeShapeType="1"/>
            </p:cNvSpPr>
            <p:nvPr/>
          </p:nvSpPr>
          <p:spPr bwMode="auto">
            <a:xfrm>
              <a:off x="2400" y="3408"/>
              <a:ext cx="1056" cy="0"/>
            </a:xfrm>
            <a:prstGeom prst="line">
              <a:avLst/>
            </a:prstGeom>
            <a:noFill/>
            <a:ln w="635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6" name="Line 133"/>
            <p:cNvSpPr>
              <a:spLocks noChangeShapeType="1"/>
            </p:cNvSpPr>
            <p:nvPr/>
          </p:nvSpPr>
          <p:spPr bwMode="auto">
            <a:xfrm>
              <a:off x="4704" y="3408"/>
              <a:ext cx="1056" cy="0"/>
            </a:xfrm>
            <a:prstGeom prst="line">
              <a:avLst/>
            </a:prstGeom>
            <a:noFill/>
            <a:ln w="635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7" name="Freeform 134"/>
            <p:cNvSpPr>
              <a:spLocks/>
            </p:cNvSpPr>
            <p:nvPr/>
          </p:nvSpPr>
          <p:spPr bwMode="auto">
            <a:xfrm>
              <a:off x="3456" y="240"/>
              <a:ext cx="1248" cy="3168"/>
            </a:xfrm>
            <a:custGeom>
              <a:avLst/>
              <a:gdLst>
                <a:gd name="T0" fmla="*/ 0 w 1248"/>
                <a:gd name="T1" fmla="*/ 3168 h 3168"/>
                <a:gd name="T2" fmla="*/ 624 w 1248"/>
                <a:gd name="T3" fmla="*/ 0 h 3168"/>
                <a:gd name="T4" fmla="*/ 1248 w 1248"/>
                <a:gd name="T5" fmla="*/ 3168 h 3168"/>
                <a:gd name="T6" fmla="*/ 0 60000 65536"/>
                <a:gd name="T7" fmla="*/ 0 60000 65536"/>
                <a:gd name="T8" fmla="*/ 0 60000 65536"/>
                <a:gd name="T9" fmla="*/ 0 w 1248"/>
                <a:gd name="T10" fmla="*/ 0 h 3168"/>
                <a:gd name="T11" fmla="*/ 1248 w 1248"/>
                <a:gd name="T12" fmla="*/ 3168 h 3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8" h="3168">
                  <a:moveTo>
                    <a:pt x="0" y="3168"/>
                  </a:moveTo>
                  <a:cubicBezTo>
                    <a:pt x="208" y="1584"/>
                    <a:pt x="416" y="0"/>
                    <a:pt x="624" y="0"/>
                  </a:cubicBezTo>
                  <a:cubicBezTo>
                    <a:pt x="832" y="0"/>
                    <a:pt x="1144" y="2640"/>
                    <a:pt x="1248" y="3168"/>
                  </a:cubicBezTo>
                </a:path>
              </a:pathLst>
            </a:custGeom>
            <a:noFill/>
            <a:ln w="635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400"/>
            </a:p>
          </p:txBody>
        </p:sp>
      </p:grpSp>
      <p:sp>
        <p:nvSpPr>
          <p:cNvPr id="23600" name="Text Box 125"/>
          <p:cNvSpPr txBox="1">
            <a:spLocks noChangeArrowheads="1"/>
          </p:cNvSpPr>
          <p:nvPr/>
        </p:nvSpPr>
        <p:spPr bwMode="auto">
          <a:xfrm>
            <a:off x="4953000" y="5638800"/>
            <a:ext cx="377825" cy="457200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23601" name="Text Box 135"/>
          <p:cNvSpPr txBox="1">
            <a:spLocks noChangeArrowheads="1"/>
          </p:cNvSpPr>
          <p:nvPr/>
        </p:nvSpPr>
        <p:spPr bwMode="auto">
          <a:xfrm>
            <a:off x="5410200" y="1828800"/>
            <a:ext cx="377825" cy="457200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23602" name="Text Box 136"/>
          <p:cNvSpPr txBox="1">
            <a:spLocks noChangeArrowheads="1"/>
          </p:cNvSpPr>
          <p:nvPr/>
        </p:nvSpPr>
        <p:spPr bwMode="auto">
          <a:xfrm>
            <a:off x="6781800" y="152400"/>
            <a:ext cx="377825" cy="457200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Tahoma" pitchFamily="34" charset="0"/>
              </a:rPr>
              <a:t>3</a:t>
            </a:r>
          </a:p>
        </p:txBody>
      </p:sp>
      <p:sp>
        <p:nvSpPr>
          <p:cNvPr id="23603" name="Text Box 137"/>
          <p:cNvSpPr txBox="1">
            <a:spLocks noChangeArrowheads="1"/>
          </p:cNvSpPr>
          <p:nvPr/>
        </p:nvSpPr>
        <p:spPr bwMode="auto">
          <a:xfrm>
            <a:off x="7467600" y="4343400"/>
            <a:ext cx="377825" cy="457200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Tahoma" pitchFamily="34" charset="0"/>
              </a:rPr>
              <a:t>4</a:t>
            </a:r>
          </a:p>
        </p:txBody>
      </p:sp>
      <p:sp>
        <p:nvSpPr>
          <p:cNvPr id="23604" name="Text Box 138"/>
          <p:cNvSpPr txBox="1">
            <a:spLocks noChangeArrowheads="1"/>
          </p:cNvSpPr>
          <p:nvPr/>
        </p:nvSpPr>
        <p:spPr bwMode="auto">
          <a:xfrm>
            <a:off x="8305800" y="5486400"/>
            <a:ext cx="377825" cy="457200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Tahoma" pitchFamily="34" charset="0"/>
              </a:rPr>
              <a:t>5</a:t>
            </a:r>
          </a:p>
        </p:txBody>
      </p:sp>
      <p:grpSp>
        <p:nvGrpSpPr>
          <p:cNvPr id="6" name="Group 144"/>
          <p:cNvGrpSpPr>
            <a:grpSpLocks/>
          </p:cNvGrpSpPr>
          <p:nvPr/>
        </p:nvGrpSpPr>
        <p:grpSpPr bwMode="auto">
          <a:xfrm>
            <a:off x="4114800" y="3657600"/>
            <a:ext cx="4648200" cy="1736725"/>
            <a:chOff x="2592" y="2304"/>
            <a:chExt cx="2928" cy="1094"/>
          </a:xfrm>
        </p:grpSpPr>
        <p:sp>
          <p:nvSpPr>
            <p:cNvPr id="23598" name="Line 140"/>
            <p:cNvSpPr>
              <a:spLocks noChangeShapeType="1"/>
            </p:cNvSpPr>
            <p:nvPr/>
          </p:nvSpPr>
          <p:spPr bwMode="auto">
            <a:xfrm>
              <a:off x="2592" y="2640"/>
              <a:ext cx="29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99" name="Text Box 142"/>
            <p:cNvSpPr txBox="1">
              <a:spLocks noChangeArrowheads="1"/>
            </p:cNvSpPr>
            <p:nvPr/>
          </p:nvSpPr>
          <p:spPr bwMode="auto">
            <a:xfrm>
              <a:off x="2640" y="2304"/>
              <a:ext cx="707" cy="1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dirty="0"/>
                <a:t>-50 мВ</a:t>
              </a:r>
            </a:p>
            <a:p>
              <a:endParaRPr lang="ru-RU" sz="2400" dirty="0"/>
            </a:p>
            <a:p>
              <a:endParaRPr lang="ru-RU" sz="2800" dirty="0"/>
            </a:p>
            <a:p>
              <a:r>
                <a:rPr lang="ru-RU" sz="2400" dirty="0"/>
                <a:t>  </a:t>
              </a:r>
              <a:r>
                <a:rPr lang="ru-RU" sz="3200" dirty="0"/>
                <a:t>ПП</a:t>
              </a:r>
            </a:p>
          </p:txBody>
        </p: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714375" y="180622"/>
            <a:ext cx="2133600" cy="2514600"/>
            <a:chOff x="2640" y="384"/>
            <a:chExt cx="1344" cy="1584"/>
          </a:xfrm>
        </p:grpSpPr>
        <p:grpSp>
          <p:nvGrpSpPr>
            <p:cNvPr id="23591" name="Group 16"/>
            <p:cNvGrpSpPr>
              <a:grpSpLocks/>
            </p:cNvGrpSpPr>
            <p:nvPr/>
          </p:nvGrpSpPr>
          <p:grpSpPr bwMode="auto">
            <a:xfrm>
              <a:off x="2640" y="384"/>
              <a:ext cx="960" cy="1584"/>
              <a:chOff x="1872" y="288"/>
              <a:chExt cx="1248" cy="2016"/>
            </a:xfrm>
          </p:grpSpPr>
          <p:sp>
            <p:nvSpPr>
              <p:cNvPr id="23593" name="Rectangle 17"/>
              <p:cNvSpPr>
                <a:spLocks noChangeArrowheads="1"/>
              </p:cNvSpPr>
              <p:nvPr/>
            </p:nvSpPr>
            <p:spPr bwMode="auto">
              <a:xfrm>
                <a:off x="1872" y="288"/>
                <a:ext cx="1248" cy="2016"/>
              </a:xfrm>
              <a:prstGeom prst="rect">
                <a:avLst/>
              </a:prstGeom>
              <a:solidFill>
                <a:srgbClr val="FF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94" name="AutoShape 18"/>
              <p:cNvSpPr>
                <a:spLocks noChangeArrowheads="1"/>
              </p:cNvSpPr>
              <p:nvPr/>
            </p:nvSpPr>
            <p:spPr bwMode="auto">
              <a:xfrm>
                <a:off x="1872" y="288"/>
                <a:ext cx="384" cy="1296"/>
              </a:xfrm>
              <a:prstGeom prst="roundRect">
                <a:avLst>
                  <a:gd name="adj" fmla="val 16667"/>
                </a:avLst>
              </a:prstGeom>
              <a:solidFill>
                <a:srgbClr val="CC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95" name="AutoShape 19"/>
              <p:cNvSpPr>
                <a:spLocks noChangeArrowheads="1"/>
              </p:cNvSpPr>
              <p:nvPr/>
            </p:nvSpPr>
            <p:spPr bwMode="auto">
              <a:xfrm>
                <a:off x="2736" y="288"/>
                <a:ext cx="384" cy="1296"/>
              </a:xfrm>
              <a:prstGeom prst="roundRect">
                <a:avLst>
                  <a:gd name="adj" fmla="val 16667"/>
                </a:avLst>
              </a:prstGeom>
              <a:solidFill>
                <a:srgbClr val="CC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96" name="AutoShape 20"/>
              <p:cNvSpPr>
                <a:spLocks noChangeArrowheads="1"/>
              </p:cNvSpPr>
              <p:nvPr/>
            </p:nvSpPr>
            <p:spPr bwMode="auto">
              <a:xfrm rot="-1428882">
                <a:off x="2064" y="1680"/>
                <a:ext cx="816" cy="336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97" name="AutoShape 21"/>
              <p:cNvSpPr>
                <a:spLocks noChangeArrowheads="1"/>
              </p:cNvSpPr>
              <p:nvPr/>
            </p:nvSpPr>
            <p:spPr bwMode="auto">
              <a:xfrm>
                <a:off x="2736" y="768"/>
                <a:ext cx="336" cy="432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</p:grpSp>
        <p:sp>
          <p:nvSpPr>
            <p:cNvPr id="23592" name="Text Box 22"/>
            <p:cNvSpPr txBox="1">
              <a:spLocks noChangeArrowheads="1"/>
            </p:cNvSpPr>
            <p:nvPr/>
          </p:nvSpPr>
          <p:spPr bwMode="auto">
            <a:xfrm>
              <a:off x="3696" y="1680"/>
              <a:ext cx="288" cy="288"/>
            </a:xfrm>
            <a:prstGeom prst="rect">
              <a:avLst/>
            </a:prstGeom>
            <a:solidFill>
              <a:srgbClr val="6600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dirty="0">
                  <a:solidFill>
                    <a:schemeClr val="bg1"/>
                  </a:solidFill>
                  <a:latin typeface="Tahoma" pitchFamily="34" charset="0"/>
                </a:rPr>
                <a:t>2</a:t>
              </a:r>
            </a:p>
          </p:txBody>
        </p: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714375" y="169333"/>
            <a:ext cx="2054225" cy="2514600"/>
            <a:chOff x="2880" y="2064"/>
            <a:chExt cx="1294" cy="1584"/>
          </a:xfrm>
        </p:grpSpPr>
        <p:grpSp>
          <p:nvGrpSpPr>
            <p:cNvPr id="23584" name="Group 24"/>
            <p:cNvGrpSpPr>
              <a:grpSpLocks/>
            </p:cNvGrpSpPr>
            <p:nvPr/>
          </p:nvGrpSpPr>
          <p:grpSpPr bwMode="auto">
            <a:xfrm>
              <a:off x="2880" y="2064"/>
              <a:ext cx="960" cy="1584"/>
              <a:chOff x="2976" y="288"/>
              <a:chExt cx="1248" cy="2016"/>
            </a:xfrm>
          </p:grpSpPr>
          <p:sp>
            <p:nvSpPr>
              <p:cNvPr id="23586" name="Rectangle 25"/>
              <p:cNvSpPr>
                <a:spLocks noChangeArrowheads="1"/>
              </p:cNvSpPr>
              <p:nvPr/>
            </p:nvSpPr>
            <p:spPr bwMode="auto">
              <a:xfrm>
                <a:off x="2976" y="288"/>
                <a:ext cx="1248" cy="2016"/>
              </a:xfrm>
              <a:prstGeom prst="rect">
                <a:avLst/>
              </a:prstGeom>
              <a:solidFill>
                <a:srgbClr val="FF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87" name="AutoShape 26"/>
              <p:cNvSpPr>
                <a:spLocks noChangeArrowheads="1"/>
              </p:cNvSpPr>
              <p:nvPr/>
            </p:nvSpPr>
            <p:spPr bwMode="auto">
              <a:xfrm>
                <a:off x="2976" y="288"/>
                <a:ext cx="384" cy="1296"/>
              </a:xfrm>
              <a:prstGeom prst="roundRect">
                <a:avLst>
                  <a:gd name="adj" fmla="val 16667"/>
                </a:avLst>
              </a:prstGeom>
              <a:solidFill>
                <a:srgbClr val="CC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88" name="AutoShape 27"/>
              <p:cNvSpPr>
                <a:spLocks noChangeArrowheads="1"/>
              </p:cNvSpPr>
              <p:nvPr/>
            </p:nvSpPr>
            <p:spPr bwMode="auto">
              <a:xfrm>
                <a:off x="3840" y="288"/>
                <a:ext cx="384" cy="1296"/>
              </a:xfrm>
              <a:prstGeom prst="roundRect">
                <a:avLst>
                  <a:gd name="adj" fmla="val 16667"/>
                </a:avLst>
              </a:prstGeom>
              <a:solidFill>
                <a:srgbClr val="CC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89" name="AutoShape 28"/>
              <p:cNvSpPr>
                <a:spLocks noChangeArrowheads="1"/>
              </p:cNvSpPr>
              <p:nvPr/>
            </p:nvSpPr>
            <p:spPr bwMode="auto">
              <a:xfrm rot="-57849">
                <a:off x="3120" y="1536"/>
                <a:ext cx="816" cy="336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90" name="AutoShape 29"/>
              <p:cNvSpPr>
                <a:spLocks noChangeArrowheads="1"/>
              </p:cNvSpPr>
              <p:nvPr/>
            </p:nvSpPr>
            <p:spPr bwMode="auto">
              <a:xfrm>
                <a:off x="3840" y="768"/>
                <a:ext cx="336" cy="432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</p:grpSp>
        <p:sp>
          <p:nvSpPr>
            <p:cNvPr id="23585" name="Text Box 30"/>
            <p:cNvSpPr txBox="1">
              <a:spLocks noChangeArrowheads="1"/>
            </p:cNvSpPr>
            <p:nvPr/>
          </p:nvSpPr>
          <p:spPr bwMode="auto">
            <a:xfrm>
              <a:off x="3936" y="3360"/>
              <a:ext cx="238" cy="288"/>
            </a:xfrm>
            <a:prstGeom prst="rect">
              <a:avLst/>
            </a:prstGeom>
            <a:solidFill>
              <a:srgbClr val="660066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  <a:latin typeface="Tahoma" pitchFamily="34" charset="0"/>
                </a:rPr>
                <a:t>3</a:t>
              </a:r>
            </a:p>
          </p:txBody>
        </p: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714374" y="180622"/>
            <a:ext cx="2054225" cy="2514600"/>
            <a:chOff x="4032" y="144"/>
            <a:chExt cx="1294" cy="1584"/>
          </a:xfrm>
        </p:grpSpPr>
        <p:grpSp>
          <p:nvGrpSpPr>
            <p:cNvPr id="23577" name="Group 32"/>
            <p:cNvGrpSpPr>
              <a:grpSpLocks/>
            </p:cNvGrpSpPr>
            <p:nvPr/>
          </p:nvGrpSpPr>
          <p:grpSpPr bwMode="auto">
            <a:xfrm>
              <a:off x="4032" y="144"/>
              <a:ext cx="960" cy="1584"/>
              <a:chOff x="96" y="2303"/>
              <a:chExt cx="1248" cy="2016"/>
            </a:xfrm>
          </p:grpSpPr>
          <p:sp>
            <p:nvSpPr>
              <p:cNvPr id="23579" name="Rectangle 33"/>
              <p:cNvSpPr>
                <a:spLocks noChangeArrowheads="1"/>
              </p:cNvSpPr>
              <p:nvPr/>
            </p:nvSpPr>
            <p:spPr bwMode="auto">
              <a:xfrm>
                <a:off x="96" y="2303"/>
                <a:ext cx="1248" cy="2016"/>
              </a:xfrm>
              <a:prstGeom prst="rect">
                <a:avLst/>
              </a:prstGeom>
              <a:solidFill>
                <a:srgbClr val="FF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80" name="AutoShape 34"/>
              <p:cNvSpPr>
                <a:spLocks noChangeArrowheads="1"/>
              </p:cNvSpPr>
              <p:nvPr/>
            </p:nvSpPr>
            <p:spPr bwMode="auto">
              <a:xfrm>
                <a:off x="96" y="2304"/>
                <a:ext cx="384" cy="1296"/>
              </a:xfrm>
              <a:prstGeom prst="roundRect">
                <a:avLst>
                  <a:gd name="adj" fmla="val 16667"/>
                </a:avLst>
              </a:prstGeom>
              <a:solidFill>
                <a:srgbClr val="CC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81" name="AutoShape 35"/>
              <p:cNvSpPr>
                <a:spLocks noChangeArrowheads="1"/>
              </p:cNvSpPr>
              <p:nvPr/>
            </p:nvSpPr>
            <p:spPr bwMode="auto">
              <a:xfrm>
                <a:off x="960" y="2304"/>
                <a:ext cx="384" cy="1296"/>
              </a:xfrm>
              <a:prstGeom prst="roundRect">
                <a:avLst>
                  <a:gd name="adj" fmla="val 16667"/>
                </a:avLst>
              </a:prstGeom>
              <a:solidFill>
                <a:srgbClr val="CC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82" name="AutoShape 36"/>
              <p:cNvSpPr>
                <a:spLocks noChangeArrowheads="1"/>
              </p:cNvSpPr>
              <p:nvPr/>
            </p:nvSpPr>
            <p:spPr bwMode="auto">
              <a:xfrm rot="-27191">
                <a:off x="240" y="3552"/>
                <a:ext cx="816" cy="336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83" name="AutoShape 37"/>
              <p:cNvSpPr>
                <a:spLocks noChangeArrowheads="1"/>
              </p:cNvSpPr>
              <p:nvPr/>
            </p:nvSpPr>
            <p:spPr bwMode="auto">
              <a:xfrm>
                <a:off x="528" y="2880"/>
                <a:ext cx="480" cy="336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</p:grpSp>
        <p:sp>
          <p:nvSpPr>
            <p:cNvPr id="23578" name="Text Box 38"/>
            <p:cNvSpPr txBox="1">
              <a:spLocks noChangeArrowheads="1"/>
            </p:cNvSpPr>
            <p:nvPr/>
          </p:nvSpPr>
          <p:spPr bwMode="auto">
            <a:xfrm>
              <a:off x="5088" y="1440"/>
              <a:ext cx="238" cy="288"/>
            </a:xfrm>
            <a:prstGeom prst="rect">
              <a:avLst/>
            </a:prstGeom>
            <a:solidFill>
              <a:srgbClr val="660066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chemeClr val="bg1"/>
                  </a:solidFill>
                  <a:latin typeface="Tahoma" pitchFamily="34" charset="0"/>
                </a:rPr>
                <a:t>4</a:t>
              </a:r>
            </a:p>
          </p:txBody>
        </p:sp>
      </p:grpSp>
      <p:grpSp>
        <p:nvGrpSpPr>
          <p:cNvPr id="13" name="Group 39"/>
          <p:cNvGrpSpPr>
            <a:grpSpLocks/>
          </p:cNvGrpSpPr>
          <p:nvPr/>
        </p:nvGrpSpPr>
        <p:grpSpPr bwMode="auto">
          <a:xfrm>
            <a:off x="748242" y="153806"/>
            <a:ext cx="2057400" cy="2514600"/>
            <a:chOff x="2880" y="432"/>
            <a:chExt cx="1296" cy="1584"/>
          </a:xfrm>
        </p:grpSpPr>
        <p:grpSp>
          <p:nvGrpSpPr>
            <p:cNvPr id="23570" name="Group 40"/>
            <p:cNvGrpSpPr>
              <a:grpSpLocks/>
            </p:cNvGrpSpPr>
            <p:nvPr/>
          </p:nvGrpSpPr>
          <p:grpSpPr bwMode="auto">
            <a:xfrm>
              <a:off x="2880" y="432"/>
              <a:ext cx="960" cy="1584"/>
              <a:chOff x="96" y="288"/>
              <a:chExt cx="1248" cy="2016"/>
            </a:xfrm>
          </p:grpSpPr>
          <p:sp>
            <p:nvSpPr>
              <p:cNvPr id="23572" name="Rectangle 41"/>
              <p:cNvSpPr>
                <a:spLocks noChangeArrowheads="1"/>
              </p:cNvSpPr>
              <p:nvPr/>
            </p:nvSpPr>
            <p:spPr bwMode="auto">
              <a:xfrm>
                <a:off x="96" y="288"/>
                <a:ext cx="1248" cy="2016"/>
              </a:xfrm>
              <a:prstGeom prst="rect">
                <a:avLst/>
              </a:prstGeom>
              <a:solidFill>
                <a:srgbClr val="FF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73" name="AutoShape 42"/>
              <p:cNvSpPr>
                <a:spLocks noChangeArrowheads="1"/>
              </p:cNvSpPr>
              <p:nvPr/>
            </p:nvSpPr>
            <p:spPr bwMode="auto">
              <a:xfrm>
                <a:off x="96" y="288"/>
                <a:ext cx="384" cy="1296"/>
              </a:xfrm>
              <a:prstGeom prst="roundRect">
                <a:avLst>
                  <a:gd name="adj" fmla="val 16667"/>
                </a:avLst>
              </a:prstGeom>
              <a:solidFill>
                <a:srgbClr val="CC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74" name="AutoShape 43"/>
              <p:cNvSpPr>
                <a:spLocks noChangeArrowheads="1"/>
              </p:cNvSpPr>
              <p:nvPr/>
            </p:nvSpPr>
            <p:spPr bwMode="auto">
              <a:xfrm>
                <a:off x="960" y="288"/>
                <a:ext cx="384" cy="1296"/>
              </a:xfrm>
              <a:prstGeom prst="roundRect">
                <a:avLst>
                  <a:gd name="adj" fmla="val 16667"/>
                </a:avLst>
              </a:prstGeom>
              <a:solidFill>
                <a:srgbClr val="CC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75" name="AutoShape 44"/>
              <p:cNvSpPr>
                <a:spLocks noChangeArrowheads="1"/>
              </p:cNvSpPr>
              <p:nvPr/>
            </p:nvSpPr>
            <p:spPr bwMode="auto">
              <a:xfrm rot="-2316942">
                <a:off x="384" y="1728"/>
                <a:ext cx="816" cy="336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76" name="AutoShape 45"/>
              <p:cNvSpPr>
                <a:spLocks noChangeArrowheads="1"/>
              </p:cNvSpPr>
              <p:nvPr/>
            </p:nvSpPr>
            <p:spPr bwMode="auto">
              <a:xfrm>
                <a:off x="528" y="864"/>
                <a:ext cx="480" cy="336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</p:grpSp>
        <p:sp>
          <p:nvSpPr>
            <p:cNvPr id="23571" name="Text Box 46"/>
            <p:cNvSpPr txBox="1">
              <a:spLocks noChangeArrowheads="1"/>
            </p:cNvSpPr>
            <p:nvPr/>
          </p:nvSpPr>
          <p:spPr bwMode="auto">
            <a:xfrm>
              <a:off x="3938" y="1728"/>
              <a:ext cx="238" cy="288"/>
            </a:xfrm>
            <a:prstGeom prst="rect">
              <a:avLst/>
            </a:prstGeom>
            <a:solidFill>
              <a:srgbClr val="660066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chemeClr val="bg1"/>
                  </a:solidFill>
                  <a:latin typeface="Tahoma" pitchFamily="34" charset="0"/>
                </a:rPr>
                <a:t>5</a:t>
              </a:r>
            </a:p>
          </p:txBody>
        </p:sp>
      </p:grpSp>
      <p:sp>
        <p:nvSpPr>
          <p:cNvPr id="109" name="Text Box 60"/>
          <p:cNvSpPr txBox="1">
            <a:spLocks noChangeArrowheads="1"/>
          </p:cNvSpPr>
          <p:nvPr/>
        </p:nvSpPr>
        <p:spPr bwMode="auto">
          <a:xfrm>
            <a:off x="0" y="3239029"/>
            <a:ext cx="3759200" cy="3444020"/>
          </a:xfrm>
          <a:prstGeom prst="rect">
            <a:avLst/>
          </a:prstGeom>
          <a:solidFill>
            <a:srgbClr val="CCFF99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dirty="0"/>
              <a:t>1 = 5 = ПП (большая 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h-</a:t>
            </a:r>
            <a:r>
              <a:rPr lang="ru-RU" sz="2200" dirty="0"/>
              <a:t>створка открыта, </a:t>
            </a:r>
            <a:r>
              <a:rPr lang="ru-RU" sz="2200" dirty="0" err="1"/>
              <a:t>ма</a:t>
            </a:r>
            <a:r>
              <a:rPr lang="ru-RU" sz="2200" dirty="0"/>
              <a:t>-</a:t>
            </a:r>
          </a:p>
          <a:p>
            <a:pPr>
              <a:lnSpc>
                <a:spcPct val="90000"/>
              </a:lnSpc>
            </a:pPr>
            <a:r>
              <a:rPr lang="ru-RU" sz="2200" dirty="0"/>
              <a:t>лая </a:t>
            </a:r>
            <a:r>
              <a:rPr lang="en-US" sz="2200" dirty="0"/>
              <a:t>m-</a:t>
            </a:r>
            <a:r>
              <a:rPr lang="ru-RU" sz="2200" dirty="0"/>
              <a:t>створка закрыта);</a:t>
            </a:r>
          </a:p>
          <a:p>
            <a:pPr>
              <a:lnSpc>
                <a:spcPct val="90000"/>
              </a:lnSpc>
            </a:pPr>
            <a:r>
              <a:rPr lang="ru-RU" sz="2200" dirty="0"/>
              <a:t>2 = малая </a:t>
            </a:r>
            <a:r>
              <a:rPr lang="en-US" sz="2200" dirty="0"/>
              <a:t>m-</a:t>
            </a:r>
            <a:r>
              <a:rPr lang="ru-RU" sz="2200" dirty="0"/>
              <a:t>створка открылась, входит </a:t>
            </a:r>
            <a:r>
              <a:rPr lang="en-US" sz="2200" dirty="0"/>
              <a:t>Na</a:t>
            </a:r>
            <a:r>
              <a:rPr lang="en-US" sz="2200" baseline="30000" dirty="0"/>
              <a:t>+</a:t>
            </a:r>
            <a:r>
              <a:rPr lang="ru-RU" sz="2200" dirty="0"/>
              <a:t>;</a:t>
            </a:r>
          </a:p>
          <a:p>
            <a:pPr>
              <a:lnSpc>
                <a:spcPct val="90000"/>
              </a:lnSpc>
            </a:pPr>
            <a:r>
              <a:rPr lang="ru-RU" sz="2200" dirty="0"/>
              <a:t>3 = большая </a:t>
            </a:r>
            <a:r>
              <a:rPr lang="en-US" sz="2200" dirty="0"/>
              <a:t>h-</a:t>
            </a:r>
            <a:r>
              <a:rPr lang="ru-RU" sz="2200" dirty="0"/>
              <a:t>створка</a:t>
            </a:r>
          </a:p>
          <a:p>
            <a:pPr>
              <a:lnSpc>
                <a:spcPct val="90000"/>
              </a:lnSpc>
            </a:pPr>
            <a:r>
              <a:rPr lang="ru-RU" sz="2200" dirty="0"/>
              <a:t>закрыла канал; </a:t>
            </a:r>
          </a:p>
          <a:p>
            <a:pPr>
              <a:lnSpc>
                <a:spcPct val="90000"/>
              </a:lnSpc>
            </a:pPr>
            <a:r>
              <a:rPr lang="ru-RU" sz="2200" dirty="0"/>
              <a:t>4 = малая </a:t>
            </a:r>
            <a:r>
              <a:rPr lang="en-US" sz="2200" dirty="0"/>
              <a:t>m-</a:t>
            </a:r>
            <a:r>
              <a:rPr lang="ru-RU" sz="2200" dirty="0"/>
              <a:t>створка вернулась на место;</a:t>
            </a:r>
          </a:p>
          <a:p>
            <a:pPr>
              <a:lnSpc>
                <a:spcPct val="90000"/>
              </a:lnSpc>
            </a:pPr>
            <a:r>
              <a:rPr lang="ru-RU" sz="2200" dirty="0"/>
              <a:t>5 = канал вернулся  в исходное положение.</a:t>
            </a:r>
            <a:endParaRPr lang="ru-RU" sz="2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28" grpId="0" animBg="1" autoUpdateAnimBg="0"/>
      <p:bldP spid="14455" grpId="1" animBg="1"/>
      <p:bldP spid="23600" grpId="0" animBg="1"/>
      <p:bldP spid="23601" grpId="0" animBg="1"/>
      <p:bldP spid="23602" grpId="0" animBg="1"/>
      <p:bldP spid="23603" grpId="0" animBg="1"/>
      <p:bldP spid="23604" grpId="0" animBg="1"/>
      <p:bldP spid="109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96188" y="2057400"/>
            <a:ext cx="7917873" cy="2554545"/>
          </a:xfrm>
          <a:prstGeom prst="rect">
            <a:avLst/>
          </a:prstGeom>
          <a:solidFill>
            <a:srgbClr val="CCFF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Возбудимость </a:t>
            </a:r>
            <a:r>
              <a:rPr lang="ru-RU" sz="4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– </a:t>
            </a:r>
            <a:endParaRPr lang="ru-RU" sz="40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это свойство.</a:t>
            </a:r>
          </a:p>
          <a:p>
            <a:r>
              <a:rPr lang="ru-RU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Возбуждение </a:t>
            </a:r>
            <a:r>
              <a:rPr lang="ru-RU" sz="4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– </a:t>
            </a:r>
            <a:endParaRPr lang="ru-RU" sz="40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это </a:t>
            </a:r>
            <a:r>
              <a:rPr lang="ru-RU" sz="4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процесс.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818" y="117620"/>
            <a:ext cx="6257636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 smtClean="0"/>
              <a:t>Рефрактерность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310" y="2025073"/>
            <a:ext cx="8839200" cy="42402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	(от </a:t>
            </a:r>
            <a:r>
              <a:rPr lang="ru-RU" dirty="0" err="1" smtClean="0"/>
              <a:t>франц</a:t>
            </a:r>
            <a:r>
              <a:rPr lang="ru-RU" dirty="0" smtClean="0"/>
              <a:t> . </a:t>
            </a:r>
            <a:r>
              <a:rPr lang="ru-RU" dirty="0" err="1" smtClean="0"/>
              <a:t>refractaire</a:t>
            </a:r>
            <a:r>
              <a:rPr lang="ru-RU" dirty="0" smtClean="0"/>
              <a:t> - невосприимчивый),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кратковременный период полного исчезновения или снижения возбудимости нервной и мышечной тканей, наступающий после их реакции на какое-либо раздражение.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BF6DC-3B9F-47DA-97AD-5DD7EAF4B59D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403271"/>
            <a:ext cx="2133600" cy="476250"/>
          </a:xfrm>
        </p:spPr>
        <p:txBody>
          <a:bodyPr/>
          <a:lstStyle/>
          <a:p>
            <a:pPr>
              <a:defRPr/>
            </a:pPr>
            <a:fld id="{52FBF6DC-3B9F-47DA-97AD-5DD7EAF4B59D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551538" y="984150"/>
            <a:ext cx="8207829" cy="584562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Прямоугольник 55"/>
          <p:cNvSpPr/>
          <p:nvPr/>
        </p:nvSpPr>
        <p:spPr bwMode="auto">
          <a:xfrm>
            <a:off x="4312356" y="0"/>
            <a:ext cx="2991555" cy="6858000"/>
          </a:xfrm>
          <a:prstGeom prst="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3036710" y="0"/>
            <a:ext cx="1275645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cxnSp>
        <p:nvCxnSpPr>
          <p:cNvPr id="6" name="Прямая со стрелкой 5"/>
          <p:cNvCxnSpPr/>
          <p:nvPr/>
        </p:nvCxnSpPr>
        <p:spPr bwMode="auto">
          <a:xfrm>
            <a:off x="1465145" y="2922603"/>
            <a:ext cx="6728167" cy="536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7" name="Группа 6"/>
          <p:cNvGrpSpPr/>
          <p:nvPr/>
        </p:nvGrpSpPr>
        <p:grpSpPr>
          <a:xfrm>
            <a:off x="1476823" y="1072030"/>
            <a:ext cx="120539" cy="4931229"/>
            <a:chOff x="1012357" y="947851"/>
            <a:chExt cx="120539" cy="4931229"/>
          </a:xfrm>
        </p:grpSpPr>
        <p:cxnSp>
          <p:nvCxnSpPr>
            <p:cNvPr id="8" name="Прямая со стрелкой 7"/>
            <p:cNvCxnSpPr/>
            <p:nvPr/>
          </p:nvCxnSpPr>
          <p:spPr bwMode="auto">
            <a:xfrm rot="5400000" flipH="1" flipV="1">
              <a:off x="-1333513" y="3412672"/>
              <a:ext cx="4931229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Прямая соединительная линия 8"/>
            <p:cNvCxnSpPr/>
            <p:nvPr/>
          </p:nvCxnSpPr>
          <p:spPr bwMode="auto">
            <a:xfrm>
              <a:off x="1023243" y="1730829"/>
              <a:ext cx="108858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Прямая соединительная линия 9"/>
            <p:cNvCxnSpPr/>
            <p:nvPr/>
          </p:nvCxnSpPr>
          <p:spPr bwMode="auto">
            <a:xfrm>
              <a:off x="1012357" y="5072744"/>
              <a:ext cx="108858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Группа 10"/>
          <p:cNvGrpSpPr/>
          <p:nvPr/>
        </p:nvGrpSpPr>
        <p:grpSpPr>
          <a:xfrm>
            <a:off x="1607452" y="5828293"/>
            <a:ext cx="6389915" cy="185060"/>
            <a:chOff x="1665514" y="5704114"/>
            <a:chExt cx="6389915" cy="185060"/>
          </a:xfrm>
        </p:grpSpPr>
        <p:cxnSp>
          <p:nvCxnSpPr>
            <p:cNvPr id="12" name="Прямая соединительная линия 11"/>
            <p:cNvCxnSpPr/>
            <p:nvPr/>
          </p:nvCxnSpPr>
          <p:spPr bwMode="auto">
            <a:xfrm>
              <a:off x="1665514" y="5704114"/>
              <a:ext cx="6389915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Прямая соединительная линия 12"/>
            <p:cNvCxnSpPr/>
            <p:nvPr/>
          </p:nvCxnSpPr>
          <p:spPr bwMode="auto">
            <a:xfrm rot="16200000" flipH="1">
              <a:off x="3135086" y="5791199"/>
              <a:ext cx="152405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Прямая соединительная линия 13"/>
            <p:cNvCxnSpPr/>
            <p:nvPr/>
          </p:nvCxnSpPr>
          <p:spPr bwMode="auto">
            <a:xfrm rot="16200000" flipH="1">
              <a:off x="4767944" y="5791200"/>
              <a:ext cx="152405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 bwMode="auto">
            <a:xfrm rot="16200000" flipH="1">
              <a:off x="6368144" y="5802084"/>
              <a:ext cx="152405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Прямая соединительная линия 15"/>
            <p:cNvCxnSpPr/>
            <p:nvPr/>
          </p:nvCxnSpPr>
          <p:spPr bwMode="auto">
            <a:xfrm rot="16200000" flipH="1">
              <a:off x="7913916" y="5812971"/>
              <a:ext cx="152405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1008737" y="2725865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0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910761" y="1669950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+30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910768" y="5000979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-60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269997" y="6024234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0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470397" y="6035119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</a:t>
            </a:r>
            <a:endParaRPr lang="ru-RU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2826654" y="6035120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6081485" y="6024234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</a:t>
            </a:r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7594597" y="6056891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4</a:t>
            </a:r>
            <a:endParaRPr lang="ru-RU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4100281" y="6372576"/>
            <a:ext cx="1643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Время, мс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660398" y="1463121"/>
            <a:ext cx="492443" cy="411284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000" dirty="0" smtClean="0"/>
              <a:t>Мембранный потенциал, мВ</a:t>
            </a:r>
            <a:endParaRPr lang="ru-RU" sz="20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 bwMode="auto">
          <a:xfrm flipV="1">
            <a:off x="1585682" y="5231426"/>
            <a:ext cx="6019800" cy="41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Прямая соединительная линия 27"/>
          <p:cNvCxnSpPr/>
          <p:nvPr/>
        </p:nvCxnSpPr>
        <p:spPr bwMode="auto">
          <a:xfrm flipV="1">
            <a:off x="1618338" y="4696179"/>
            <a:ext cx="6019800" cy="41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7518394" y="5044522"/>
            <a:ext cx="1012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МП</a:t>
            </a:r>
            <a:endParaRPr lang="ru-RU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7627252" y="4500237"/>
            <a:ext cx="1012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КУД</a:t>
            </a:r>
            <a:endParaRPr lang="ru-RU" sz="2000" dirty="0"/>
          </a:p>
        </p:txBody>
      </p:sp>
      <p:sp>
        <p:nvSpPr>
          <p:cNvPr id="31" name="Полилиния 30"/>
          <p:cNvSpPr/>
          <p:nvPr/>
        </p:nvSpPr>
        <p:spPr bwMode="auto">
          <a:xfrm>
            <a:off x="1607452" y="5218693"/>
            <a:ext cx="925286" cy="10886"/>
          </a:xfrm>
          <a:custGeom>
            <a:avLst/>
            <a:gdLst>
              <a:gd name="connsiteX0" fmla="*/ 0 w 925286"/>
              <a:gd name="connsiteY0" fmla="*/ 0 h 10886"/>
              <a:gd name="connsiteX1" fmla="*/ 925286 w 925286"/>
              <a:gd name="connsiteY1" fmla="*/ 10886 h 1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5286" h="10886">
                <a:moveTo>
                  <a:pt x="0" y="0"/>
                </a:moveTo>
                <a:lnTo>
                  <a:pt x="925286" y="10886"/>
                </a:lnTo>
              </a:path>
            </a:pathLst>
          </a:cu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Полилиния 31"/>
          <p:cNvSpPr/>
          <p:nvPr/>
        </p:nvSpPr>
        <p:spPr bwMode="auto">
          <a:xfrm>
            <a:off x="2521852" y="4696179"/>
            <a:ext cx="522515" cy="538843"/>
          </a:xfrm>
          <a:custGeom>
            <a:avLst/>
            <a:gdLst>
              <a:gd name="connsiteX0" fmla="*/ 0 w 522515"/>
              <a:gd name="connsiteY0" fmla="*/ 533400 h 538843"/>
              <a:gd name="connsiteX1" fmla="*/ 87086 w 522515"/>
              <a:gd name="connsiteY1" fmla="*/ 511629 h 538843"/>
              <a:gd name="connsiteX2" fmla="*/ 174172 w 522515"/>
              <a:gd name="connsiteY2" fmla="*/ 370114 h 538843"/>
              <a:gd name="connsiteX3" fmla="*/ 283029 w 522515"/>
              <a:gd name="connsiteY3" fmla="*/ 174171 h 538843"/>
              <a:gd name="connsiteX4" fmla="*/ 402772 w 522515"/>
              <a:gd name="connsiteY4" fmla="*/ 43543 h 538843"/>
              <a:gd name="connsiteX5" fmla="*/ 522515 w 522515"/>
              <a:gd name="connsiteY5" fmla="*/ 0 h 53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515" h="538843">
                <a:moveTo>
                  <a:pt x="0" y="533400"/>
                </a:moveTo>
                <a:cubicBezTo>
                  <a:pt x="29028" y="536121"/>
                  <a:pt x="58057" y="538843"/>
                  <a:pt x="87086" y="511629"/>
                </a:cubicBezTo>
                <a:cubicBezTo>
                  <a:pt x="116115" y="484415"/>
                  <a:pt x="141515" y="426357"/>
                  <a:pt x="174172" y="370114"/>
                </a:cubicBezTo>
                <a:cubicBezTo>
                  <a:pt x="206829" y="313871"/>
                  <a:pt x="244929" y="228599"/>
                  <a:pt x="283029" y="174171"/>
                </a:cubicBezTo>
                <a:cubicBezTo>
                  <a:pt x="321129" y="119743"/>
                  <a:pt x="362858" y="72572"/>
                  <a:pt x="402772" y="43543"/>
                </a:cubicBezTo>
                <a:cubicBezTo>
                  <a:pt x="442686" y="14515"/>
                  <a:pt x="482600" y="7257"/>
                  <a:pt x="522515" y="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3" name="Полилиния 32"/>
          <p:cNvSpPr/>
          <p:nvPr/>
        </p:nvSpPr>
        <p:spPr bwMode="auto">
          <a:xfrm>
            <a:off x="3022595" y="2943579"/>
            <a:ext cx="315686" cy="1752600"/>
          </a:xfrm>
          <a:custGeom>
            <a:avLst/>
            <a:gdLst>
              <a:gd name="connsiteX0" fmla="*/ 0 w 315686"/>
              <a:gd name="connsiteY0" fmla="*/ 1752600 h 1752600"/>
              <a:gd name="connsiteX1" fmla="*/ 304800 w 315686"/>
              <a:gd name="connsiteY1" fmla="*/ 0 h 1752600"/>
              <a:gd name="connsiteX2" fmla="*/ 304800 w 315686"/>
              <a:gd name="connsiteY2" fmla="*/ 0 h 1752600"/>
              <a:gd name="connsiteX3" fmla="*/ 315686 w 315686"/>
              <a:gd name="connsiteY3" fmla="*/ 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686" h="1752600">
                <a:moveTo>
                  <a:pt x="0" y="1752600"/>
                </a:moveTo>
                <a:lnTo>
                  <a:pt x="304800" y="0"/>
                </a:lnTo>
                <a:lnTo>
                  <a:pt x="304800" y="0"/>
                </a:lnTo>
                <a:lnTo>
                  <a:pt x="315686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ru-RU" smtClean="0"/>
          </a:p>
        </p:txBody>
      </p:sp>
      <p:sp>
        <p:nvSpPr>
          <p:cNvPr id="34" name="Полилиния 33"/>
          <p:cNvSpPr/>
          <p:nvPr/>
        </p:nvSpPr>
        <p:spPr bwMode="auto">
          <a:xfrm>
            <a:off x="3316509" y="1622779"/>
            <a:ext cx="598715" cy="1320800"/>
          </a:xfrm>
          <a:custGeom>
            <a:avLst/>
            <a:gdLst>
              <a:gd name="connsiteX0" fmla="*/ 0 w 598715"/>
              <a:gd name="connsiteY0" fmla="*/ 1320800 h 1320800"/>
              <a:gd name="connsiteX1" fmla="*/ 119743 w 598715"/>
              <a:gd name="connsiteY1" fmla="*/ 624114 h 1320800"/>
              <a:gd name="connsiteX2" fmla="*/ 228600 w 598715"/>
              <a:gd name="connsiteY2" fmla="*/ 101600 h 1320800"/>
              <a:gd name="connsiteX3" fmla="*/ 283029 w 598715"/>
              <a:gd name="connsiteY3" fmla="*/ 14514 h 1320800"/>
              <a:gd name="connsiteX4" fmla="*/ 359229 w 598715"/>
              <a:gd name="connsiteY4" fmla="*/ 166914 h 1320800"/>
              <a:gd name="connsiteX5" fmla="*/ 511629 w 598715"/>
              <a:gd name="connsiteY5" fmla="*/ 928914 h 1320800"/>
              <a:gd name="connsiteX6" fmla="*/ 598715 w 598715"/>
              <a:gd name="connsiteY6" fmla="*/ 13208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8715" h="1320800">
                <a:moveTo>
                  <a:pt x="0" y="1320800"/>
                </a:moveTo>
                <a:cubicBezTo>
                  <a:pt x="40821" y="1074057"/>
                  <a:pt x="81643" y="827314"/>
                  <a:pt x="119743" y="624114"/>
                </a:cubicBezTo>
                <a:cubicBezTo>
                  <a:pt x="157843" y="420914"/>
                  <a:pt x="201386" y="203200"/>
                  <a:pt x="228600" y="101600"/>
                </a:cubicBezTo>
                <a:cubicBezTo>
                  <a:pt x="255814" y="0"/>
                  <a:pt x="261258" y="3628"/>
                  <a:pt x="283029" y="14514"/>
                </a:cubicBezTo>
                <a:cubicBezTo>
                  <a:pt x="304801" y="25400"/>
                  <a:pt x="321129" y="14514"/>
                  <a:pt x="359229" y="166914"/>
                </a:cubicBezTo>
                <a:cubicBezTo>
                  <a:pt x="397329" y="319314"/>
                  <a:pt x="471715" y="736600"/>
                  <a:pt x="511629" y="928914"/>
                </a:cubicBezTo>
                <a:cubicBezTo>
                  <a:pt x="551543" y="1121228"/>
                  <a:pt x="575129" y="1221014"/>
                  <a:pt x="598715" y="132080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5" name="Полилиния 34"/>
          <p:cNvSpPr/>
          <p:nvPr/>
        </p:nvSpPr>
        <p:spPr bwMode="auto">
          <a:xfrm>
            <a:off x="3915224" y="2932693"/>
            <a:ext cx="391885" cy="1763486"/>
          </a:xfrm>
          <a:custGeom>
            <a:avLst/>
            <a:gdLst>
              <a:gd name="connsiteX0" fmla="*/ 0 w 391885"/>
              <a:gd name="connsiteY0" fmla="*/ 0 h 1763486"/>
              <a:gd name="connsiteX1" fmla="*/ 206828 w 391885"/>
              <a:gd name="connsiteY1" fmla="*/ 1023257 h 1763486"/>
              <a:gd name="connsiteX2" fmla="*/ 391885 w 391885"/>
              <a:gd name="connsiteY2" fmla="*/ 1763486 h 176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1885" h="1763486">
                <a:moveTo>
                  <a:pt x="0" y="0"/>
                </a:moveTo>
                <a:cubicBezTo>
                  <a:pt x="70757" y="364671"/>
                  <a:pt x="141514" y="729343"/>
                  <a:pt x="206828" y="1023257"/>
                </a:cubicBezTo>
                <a:cubicBezTo>
                  <a:pt x="272142" y="1317171"/>
                  <a:pt x="332013" y="1540328"/>
                  <a:pt x="391885" y="1763486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6" name="Полилиния 35"/>
          <p:cNvSpPr/>
          <p:nvPr/>
        </p:nvSpPr>
        <p:spPr bwMode="auto">
          <a:xfrm>
            <a:off x="4307109" y="4696179"/>
            <a:ext cx="3069772" cy="843643"/>
          </a:xfrm>
          <a:custGeom>
            <a:avLst/>
            <a:gdLst>
              <a:gd name="connsiteX0" fmla="*/ 0 w 2852058"/>
              <a:gd name="connsiteY0" fmla="*/ 0 h 843643"/>
              <a:gd name="connsiteX1" fmla="*/ 130629 w 2852058"/>
              <a:gd name="connsiteY1" fmla="*/ 370114 h 843643"/>
              <a:gd name="connsiteX2" fmla="*/ 250372 w 2852058"/>
              <a:gd name="connsiteY2" fmla="*/ 598714 h 843643"/>
              <a:gd name="connsiteX3" fmla="*/ 424543 w 2852058"/>
              <a:gd name="connsiteY3" fmla="*/ 762000 h 843643"/>
              <a:gd name="connsiteX4" fmla="*/ 947058 w 2852058"/>
              <a:gd name="connsiteY4" fmla="*/ 838200 h 843643"/>
              <a:gd name="connsiteX5" fmla="*/ 1578429 w 2852058"/>
              <a:gd name="connsiteY5" fmla="*/ 794657 h 843643"/>
              <a:gd name="connsiteX6" fmla="*/ 2079172 w 2852058"/>
              <a:gd name="connsiteY6" fmla="*/ 587829 h 843643"/>
              <a:gd name="connsiteX7" fmla="*/ 2852058 w 2852058"/>
              <a:gd name="connsiteY7" fmla="*/ 457200 h 843643"/>
              <a:gd name="connsiteX0" fmla="*/ 0 w 2852058"/>
              <a:gd name="connsiteY0" fmla="*/ 0 h 843643"/>
              <a:gd name="connsiteX1" fmla="*/ 130629 w 2852058"/>
              <a:gd name="connsiteY1" fmla="*/ 370114 h 843643"/>
              <a:gd name="connsiteX2" fmla="*/ 250372 w 2852058"/>
              <a:gd name="connsiteY2" fmla="*/ 598714 h 843643"/>
              <a:gd name="connsiteX3" fmla="*/ 424543 w 2852058"/>
              <a:gd name="connsiteY3" fmla="*/ 762000 h 843643"/>
              <a:gd name="connsiteX4" fmla="*/ 947058 w 2852058"/>
              <a:gd name="connsiteY4" fmla="*/ 838200 h 843643"/>
              <a:gd name="connsiteX5" fmla="*/ 1578429 w 2852058"/>
              <a:gd name="connsiteY5" fmla="*/ 794657 h 843643"/>
              <a:gd name="connsiteX6" fmla="*/ 2079172 w 2852058"/>
              <a:gd name="connsiteY6" fmla="*/ 587829 h 843643"/>
              <a:gd name="connsiteX7" fmla="*/ 2852058 w 2852058"/>
              <a:gd name="connsiteY7" fmla="*/ 457200 h 843643"/>
              <a:gd name="connsiteX0" fmla="*/ 0 w 3069772"/>
              <a:gd name="connsiteY0" fmla="*/ 0 h 843643"/>
              <a:gd name="connsiteX1" fmla="*/ 130629 w 3069772"/>
              <a:gd name="connsiteY1" fmla="*/ 370114 h 843643"/>
              <a:gd name="connsiteX2" fmla="*/ 250372 w 3069772"/>
              <a:gd name="connsiteY2" fmla="*/ 598714 h 843643"/>
              <a:gd name="connsiteX3" fmla="*/ 424543 w 3069772"/>
              <a:gd name="connsiteY3" fmla="*/ 762000 h 843643"/>
              <a:gd name="connsiteX4" fmla="*/ 947058 w 3069772"/>
              <a:gd name="connsiteY4" fmla="*/ 838200 h 843643"/>
              <a:gd name="connsiteX5" fmla="*/ 1578429 w 3069772"/>
              <a:gd name="connsiteY5" fmla="*/ 794657 h 843643"/>
              <a:gd name="connsiteX6" fmla="*/ 2079172 w 3069772"/>
              <a:gd name="connsiteY6" fmla="*/ 587829 h 843643"/>
              <a:gd name="connsiteX7" fmla="*/ 3069772 w 3069772"/>
              <a:gd name="connsiteY7" fmla="*/ 457200 h 843643"/>
              <a:gd name="connsiteX0" fmla="*/ 0 w 3069772"/>
              <a:gd name="connsiteY0" fmla="*/ 0 h 843643"/>
              <a:gd name="connsiteX1" fmla="*/ 130629 w 3069772"/>
              <a:gd name="connsiteY1" fmla="*/ 370114 h 843643"/>
              <a:gd name="connsiteX2" fmla="*/ 250372 w 3069772"/>
              <a:gd name="connsiteY2" fmla="*/ 598714 h 843643"/>
              <a:gd name="connsiteX3" fmla="*/ 424543 w 3069772"/>
              <a:gd name="connsiteY3" fmla="*/ 762000 h 843643"/>
              <a:gd name="connsiteX4" fmla="*/ 947058 w 3069772"/>
              <a:gd name="connsiteY4" fmla="*/ 838200 h 843643"/>
              <a:gd name="connsiteX5" fmla="*/ 1578429 w 3069772"/>
              <a:gd name="connsiteY5" fmla="*/ 794657 h 843643"/>
              <a:gd name="connsiteX6" fmla="*/ 2079172 w 3069772"/>
              <a:gd name="connsiteY6" fmla="*/ 587829 h 843643"/>
              <a:gd name="connsiteX7" fmla="*/ 3069772 w 3069772"/>
              <a:gd name="connsiteY7" fmla="*/ 457200 h 843643"/>
              <a:gd name="connsiteX0" fmla="*/ 0 w 3069772"/>
              <a:gd name="connsiteY0" fmla="*/ 0 h 843643"/>
              <a:gd name="connsiteX1" fmla="*/ 130629 w 3069772"/>
              <a:gd name="connsiteY1" fmla="*/ 370114 h 843643"/>
              <a:gd name="connsiteX2" fmla="*/ 250372 w 3069772"/>
              <a:gd name="connsiteY2" fmla="*/ 598714 h 843643"/>
              <a:gd name="connsiteX3" fmla="*/ 424543 w 3069772"/>
              <a:gd name="connsiteY3" fmla="*/ 762000 h 843643"/>
              <a:gd name="connsiteX4" fmla="*/ 947058 w 3069772"/>
              <a:gd name="connsiteY4" fmla="*/ 838200 h 843643"/>
              <a:gd name="connsiteX5" fmla="*/ 1578429 w 3069772"/>
              <a:gd name="connsiteY5" fmla="*/ 794657 h 843643"/>
              <a:gd name="connsiteX6" fmla="*/ 2079172 w 3069772"/>
              <a:gd name="connsiteY6" fmla="*/ 587829 h 843643"/>
              <a:gd name="connsiteX7" fmla="*/ 3069772 w 3069772"/>
              <a:gd name="connsiteY7" fmla="*/ 457200 h 84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9772" h="843643">
                <a:moveTo>
                  <a:pt x="0" y="0"/>
                </a:moveTo>
                <a:cubicBezTo>
                  <a:pt x="44450" y="135164"/>
                  <a:pt x="88900" y="270328"/>
                  <a:pt x="130629" y="370114"/>
                </a:cubicBezTo>
                <a:cubicBezTo>
                  <a:pt x="172358" y="469900"/>
                  <a:pt x="201386" y="533400"/>
                  <a:pt x="250372" y="598714"/>
                </a:cubicBezTo>
                <a:cubicBezTo>
                  <a:pt x="299358" y="664028"/>
                  <a:pt x="308429" y="722086"/>
                  <a:pt x="424543" y="762000"/>
                </a:cubicBezTo>
                <a:cubicBezTo>
                  <a:pt x="540657" y="801914"/>
                  <a:pt x="754744" y="832757"/>
                  <a:pt x="947058" y="838200"/>
                </a:cubicBezTo>
                <a:cubicBezTo>
                  <a:pt x="1139372" y="843643"/>
                  <a:pt x="1389743" y="836385"/>
                  <a:pt x="1578429" y="794657"/>
                </a:cubicBezTo>
                <a:cubicBezTo>
                  <a:pt x="1767115" y="752929"/>
                  <a:pt x="1830615" y="644072"/>
                  <a:pt x="2079172" y="587829"/>
                </a:cubicBezTo>
                <a:cubicBezTo>
                  <a:pt x="2327729" y="531586"/>
                  <a:pt x="3061608" y="570593"/>
                  <a:pt x="3069772" y="457200"/>
                </a:cubicBezTo>
              </a:path>
            </a:pathLst>
          </a:custGeom>
          <a:noFill/>
          <a:ln w="28575" cap="flat" cmpd="sng" algn="ctr">
            <a:solidFill>
              <a:srgbClr val="00006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4" name="Овал 43"/>
          <p:cNvSpPr/>
          <p:nvPr/>
        </p:nvSpPr>
        <p:spPr bwMode="auto">
          <a:xfrm>
            <a:off x="2559557" y="5142228"/>
            <a:ext cx="111512" cy="1115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Овал 44"/>
          <p:cNvSpPr/>
          <p:nvPr/>
        </p:nvSpPr>
        <p:spPr bwMode="auto">
          <a:xfrm>
            <a:off x="2990737" y="4659008"/>
            <a:ext cx="111512" cy="1115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Овал 45"/>
          <p:cNvSpPr/>
          <p:nvPr/>
        </p:nvSpPr>
        <p:spPr bwMode="auto">
          <a:xfrm>
            <a:off x="3288103" y="2882247"/>
            <a:ext cx="111512" cy="1115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Овал 46"/>
          <p:cNvSpPr/>
          <p:nvPr/>
        </p:nvSpPr>
        <p:spPr bwMode="auto">
          <a:xfrm>
            <a:off x="3875401" y="2900833"/>
            <a:ext cx="111512" cy="1115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Овал 47"/>
          <p:cNvSpPr/>
          <p:nvPr/>
        </p:nvSpPr>
        <p:spPr bwMode="auto">
          <a:xfrm>
            <a:off x="4273127" y="4647857"/>
            <a:ext cx="111512" cy="1115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Овал 48"/>
          <p:cNvSpPr/>
          <p:nvPr/>
        </p:nvSpPr>
        <p:spPr bwMode="auto">
          <a:xfrm>
            <a:off x="7249452" y="5173858"/>
            <a:ext cx="111512" cy="1115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0" y="0"/>
            <a:ext cx="3375378" cy="175432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Период абсолютной </a:t>
            </a:r>
            <a:r>
              <a:rPr lang="ru-RU" sz="2000" dirty="0" err="1" smtClean="0"/>
              <a:t>рефрактерности</a:t>
            </a:r>
            <a:endParaRPr lang="ru-RU" sz="2000" dirty="0" smtClean="0"/>
          </a:p>
          <a:p>
            <a:pPr>
              <a:lnSpc>
                <a:spcPct val="85000"/>
              </a:lnSpc>
            </a:pPr>
            <a:r>
              <a:rPr lang="ru-RU" sz="2000" dirty="0" smtClean="0">
                <a:cs typeface="Tahoma" pitchFamily="34" charset="0"/>
              </a:rPr>
              <a:t>(полная </a:t>
            </a:r>
          </a:p>
          <a:p>
            <a:pPr>
              <a:lnSpc>
                <a:spcPct val="85000"/>
              </a:lnSpc>
            </a:pPr>
            <a:r>
              <a:rPr lang="ru-RU" sz="2000" dirty="0" smtClean="0">
                <a:cs typeface="Tahoma" pitchFamily="34" charset="0"/>
              </a:rPr>
              <a:t>нечувствительность</a:t>
            </a:r>
          </a:p>
          <a:p>
            <a:pPr>
              <a:lnSpc>
                <a:spcPct val="85000"/>
              </a:lnSpc>
            </a:pPr>
            <a:r>
              <a:rPr lang="ru-RU" sz="2000" dirty="0" smtClean="0">
                <a:cs typeface="Tahoma" pitchFamily="34" charset="0"/>
              </a:rPr>
              <a:t>к стимуляции из-за</a:t>
            </a:r>
          </a:p>
          <a:p>
            <a:pPr>
              <a:lnSpc>
                <a:spcPct val="85000"/>
              </a:lnSpc>
            </a:pPr>
            <a:r>
              <a:rPr lang="ru-RU" sz="2000" dirty="0" smtClean="0">
                <a:cs typeface="Tahoma" pitchFamily="34" charset="0"/>
              </a:rPr>
              <a:t>закрытой </a:t>
            </a:r>
            <a:r>
              <a:rPr lang="en-US" sz="2000" dirty="0" smtClean="0">
                <a:cs typeface="Tahoma" pitchFamily="34" charset="0"/>
              </a:rPr>
              <a:t>h</a:t>
            </a:r>
            <a:r>
              <a:rPr lang="ru-RU" sz="2000" dirty="0" smtClean="0">
                <a:cs typeface="Tahoma" pitchFamily="34" charset="0"/>
              </a:rPr>
              <a:t>-створки)</a:t>
            </a:r>
            <a:endParaRPr lang="ru-RU" sz="20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5768622" y="0"/>
            <a:ext cx="3375378" cy="201593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Период относительной </a:t>
            </a:r>
            <a:r>
              <a:rPr lang="ru-RU" sz="2000" dirty="0" err="1" smtClean="0"/>
              <a:t>рефрактерности</a:t>
            </a:r>
            <a:endParaRPr lang="ru-RU" sz="2000" dirty="0" smtClean="0"/>
          </a:p>
          <a:p>
            <a:pPr>
              <a:lnSpc>
                <a:spcPct val="85000"/>
              </a:lnSpc>
            </a:pPr>
            <a:r>
              <a:rPr lang="ru-RU" sz="2000" dirty="0" smtClean="0">
                <a:cs typeface="Tahoma" pitchFamily="34" charset="0"/>
              </a:rPr>
              <a:t>(для возбуждения требуется пороговый стимул</a:t>
            </a:r>
          </a:p>
          <a:p>
            <a:pPr>
              <a:lnSpc>
                <a:spcPct val="85000"/>
              </a:lnSpc>
            </a:pPr>
            <a:r>
              <a:rPr lang="ru-RU" sz="2000" dirty="0" smtClean="0">
                <a:cs typeface="Tahoma" pitchFamily="34" charset="0"/>
              </a:rPr>
              <a:t>больший по силе</a:t>
            </a:r>
            <a:r>
              <a:rPr lang="en-US" sz="2000" dirty="0" smtClean="0">
                <a:cs typeface="Tahoma" pitchFamily="34" charset="0"/>
              </a:rPr>
              <a:t>, </a:t>
            </a:r>
            <a:r>
              <a:rPr lang="ru-RU" sz="2000" dirty="0" smtClean="0">
                <a:cs typeface="Tahoma" pitchFamily="34" charset="0"/>
              </a:rPr>
              <a:t>чем обычно)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5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4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9" grpId="0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5" grpId="0" animBg="1"/>
      <p:bldP spid="5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BF6DC-3B9F-47DA-97AD-5DD7EAF4B59D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  <p:pic>
        <p:nvPicPr>
          <p:cNvPr id="942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22967"/>
            <a:ext cx="9143999" cy="567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778" y="0"/>
            <a:ext cx="8229600" cy="86077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Лабильность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4132" y="880533"/>
            <a:ext cx="8212667" cy="5977467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 smtClean="0"/>
              <a:t> (лат. </a:t>
            </a:r>
            <a:r>
              <a:rPr lang="ru-RU" sz="4000" dirty="0" err="1" smtClean="0"/>
              <a:t>labilitas</a:t>
            </a:r>
            <a:r>
              <a:rPr lang="ru-RU" sz="4000" dirty="0" smtClean="0"/>
              <a:t> лабильность, неустойчивость) </a:t>
            </a:r>
          </a:p>
          <a:p>
            <a:r>
              <a:rPr lang="ru-RU" sz="4000" dirty="0" smtClean="0"/>
              <a:t>функциональная подвижность </a:t>
            </a:r>
          </a:p>
          <a:p>
            <a:r>
              <a:rPr lang="ru-RU" sz="4000" dirty="0" smtClean="0"/>
              <a:t> понятие в физиологию ввёл в 1892 г. русский физиолог </a:t>
            </a:r>
          </a:p>
          <a:p>
            <a:r>
              <a:rPr lang="ru-RU" sz="4000" dirty="0" smtClean="0"/>
              <a:t>Николай Евгеньевич Введенский </a:t>
            </a:r>
          </a:p>
          <a:p>
            <a:r>
              <a:rPr lang="ru-RU" sz="4000" dirty="0" smtClean="0"/>
              <a:t>(1852-1922).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BF6DC-3B9F-47DA-97AD-5DD7EAF4B59D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778" y="0"/>
            <a:ext cx="8229600" cy="86077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Лабильность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4132" y="1326008"/>
            <a:ext cx="8212667" cy="509823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 smtClean="0"/>
              <a:t>Этим понятием в настоящее время обозначается скорость протекания элементарных физиологических реакций (циклов возбуждения в нервной и мышечной тканях), которая определяет функциональное состояние живого субстрата.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BF6DC-3B9F-47DA-97AD-5DD7EAF4B59D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778" y="0"/>
            <a:ext cx="8229600" cy="86077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Лабильность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4132" y="1900441"/>
            <a:ext cx="8212667" cy="364457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400" dirty="0" smtClean="0"/>
              <a:t>Мерой является наибольшая частота раздражения ткани, воспроизводимая ею без преобразования ритма.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BF6DC-3B9F-47DA-97AD-5DD7EAF4B59D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501" y="515816"/>
            <a:ext cx="8229600" cy="86077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Лабильность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4132" y="1746738"/>
            <a:ext cx="8212667" cy="4384431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400" dirty="0" smtClean="0"/>
              <a:t>отражает время, в течение которого ткань восстанавливает работоспособность после очередного цикла возбуждения.</a:t>
            </a:r>
            <a:endParaRPr lang="ru-RU" sz="4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BF6DC-3B9F-47DA-97AD-5DD7EAF4B59D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D2A095-40FD-4CDD-8D24-F6E89CF991A9}" type="slidenum">
              <a:rPr lang="ru-RU" smtClean="0"/>
              <a:pPr/>
              <a:t>57</a:t>
            </a:fld>
            <a:endParaRPr lang="ru-RU" smtClean="0"/>
          </a:p>
        </p:txBody>
      </p:sp>
      <p:pic>
        <p:nvPicPr>
          <p:cNvPr id="26627" name="Picture 7" descr="саров008"/>
          <p:cNvPicPr>
            <a:picLocks noChangeAspect="1" noChangeArrowheads="1"/>
          </p:cNvPicPr>
          <p:nvPr/>
        </p:nvPicPr>
        <p:blipFill>
          <a:blip r:embed="rId3">
            <a:lum bright="-20000" contrast="60000"/>
          </a:blip>
          <a:srcRect r="23228" b="18373"/>
          <a:stretch>
            <a:fillRect/>
          </a:stretch>
        </p:blipFill>
        <p:spPr bwMode="auto">
          <a:xfrm>
            <a:off x="1447800" y="4191000"/>
            <a:ext cx="6019800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158044" y="455613"/>
            <a:ext cx="8936744" cy="466281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/>
              <a:t>Итак, мы познакомились с общими принципами </a:t>
            </a:r>
            <a:r>
              <a:rPr lang="ru-RU" sz="2400" dirty="0" err="1"/>
              <a:t>генера</a:t>
            </a:r>
            <a:r>
              <a:rPr lang="ru-RU" sz="2400" dirty="0"/>
              <a:t>-</a:t>
            </a:r>
          </a:p>
          <a:p>
            <a:r>
              <a:rPr lang="ru-RU" sz="2400" dirty="0" err="1"/>
              <a:t>ции</a:t>
            </a:r>
            <a:r>
              <a:rPr lang="ru-RU" sz="2400" dirty="0"/>
              <a:t> ПД. Следующие три вопроса:</a:t>
            </a:r>
          </a:p>
          <a:p>
            <a:endParaRPr lang="ru-RU" sz="900" dirty="0"/>
          </a:p>
          <a:p>
            <a:r>
              <a:rPr lang="en-US" sz="2400" dirty="0"/>
              <a:t>[</a:t>
            </a:r>
            <a:r>
              <a:rPr lang="ru-RU" sz="2400" dirty="0"/>
              <a:t>1</a:t>
            </a:r>
            <a:r>
              <a:rPr lang="en-US" sz="2400" dirty="0"/>
              <a:t>]</a:t>
            </a:r>
            <a:r>
              <a:rPr lang="ru-RU" sz="2400" dirty="0"/>
              <a:t>. Что будет, если заблокировать </a:t>
            </a:r>
            <a:r>
              <a:rPr lang="ru-RU" sz="2400" dirty="0" err="1"/>
              <a:t>электрочувствительные</a:t>
            </a:r>
            <a:r>
              <a:rPr lang="ru-RU" sz="2400" dirty="0"/>
              <a:t> </a:t>
            </a:r>
            <a:endParaRPr lang="en-US" sz="2400" dirty="0"/>
          </a:p>
          <a:p>
            <a:r>
              <a:rPr lang="en-US" sz="2400" dirty="0"/>
              <a:t>           </a:t>
            </a:r>
            <a:r>
              <a:rPr lang="ru-RU" sz="2400" dirty="0"/>
              <a:t>(«</a:t>
            </a:r>
            <a:r>
              <a:rPr lang="ru-RU" sz="2400" dirty="0" err="1"/>
              <a:t>потенциал-зависимые</a:t>
            </a:r>
            <a:r>
              <a:rPr lang="ru-RU" sz="2400" dirty="0"/>
              <a:t>») </a:t>
            </a:r>
            <a:r>
              <a:rPr lang="en-US" sz="2400" dirty="0"/>
              <a:t>Na</a:t>
            </a:r>
            <a:r>
              <a:rPr lang="en-US" sz="2400" baseline="30000" dirty="0"/>
              <a:t>+</a:t>
            </a:r>
            <a:r>
              <a:rPr lang="en-US" sz="2400" dirty="0"/>
              <a:t>-</a:t>
            </a:r>
            <a:r>
              <a:rPr lang="ru-RU" sz="2400" dirty="0"/>
              <a:t>каналы? </a:t>
            </a:r>
          </a:p>
          <a:p>
            <a:r>
              <a:rPr lang="en-US" sz="2400" dirty="0"/>
              <a:t>[</a:t>
            </a:r>
            <a:r>
              <a:rPr lang="ru-RU" sz="2400" dirty="0"/>
              <a:t>2</a:t>
            </a:r>
            <a:r>
              <a:rPr lang="en-US" sz="2400" dirty="0"/>
              <a:t>]</a:t>
            </a:r>
            <a:r>
              <a:rPr lang="ru-RU" sz="2400" dirty="0"/>
              <a:t>. Что будет, если заблокировать </a:t>
            </a:r>
            <a:r>
              <a:rPr lang="ru-RU" sz="2400" dirty="0" err="1"/>
              <a:t>электрочувствительные</a:t>
            </a:r>
            <a:r>
              <a:rPr lang="ru-RU" sz="2400" dirty="0"/>
              <a:t> </a:t>
            </a:r>
            <a:endParaRPr lang="en-US" sz="2400" dirty="0"/>
          </a:p>
          <a:p>
            <a:r>
              <a:rPr lang="en-US" sz="2400" dirty="0"/>
              <a:t>           </a:t>
            </a:r>
            <a:r>
              <a:rPr lang="ru-RU" sz="2400" dirty="0"/>
              <a:t>(«</a:t>
            </a:r>
            <a:r>
              <a:rPr lang="ru-RU" sz="2400" dirty="0" err="1"/>
              <a:t>потенциал-зависимые</a:t>
            </a:r>
            <a:r>
              <a:rPr lang="ru-RU" sz="2400" dirty="0"/>
              <a:t>») К</a:t>
            </a:r>
            <a:r>
              <a:rPr lang="en-US" sz="2400" baseline="30000" dirty="0"/>
              <a:t>+</a:t>
            </a:r>
            <a:r>
              <a:rPr lang="en-US" sz="2400" dirty="0"/>
              <a:t>-</a:t>
            </a:r>
            <a:r>
              <a:rPr lang="ru-RU" sz="2400" dirty="0"/>
              <a:t>каналы?</a:t>
            </a:r>
          </a:p>
          <a:p>
            <a:r>
              <a:rPr lang="en-US" sz="2400" dirty="0"/>
              <a:t>[</a:t>
            </a:r>
            <a:r>
              <a:rPr lang="ru-RU" sz="2400" dirty="0"/>
              <a:t>3</a:t>
            </a:r>
            <a:r>
              <a:rPr lang="en-US" sz="2400" dirty="0"/>
              <a:t>]</a:t>
            </a:r>
            <a:r>
              <a:rPr lang="ru-RU" sz="2400" dirty="0"/>
              <a:t>. Если при каждом ПД в клетку входит </a:t>
            </a:r>
            <a:r>
              <a:rPr lang="en-US" sz="2400" dirty="0"/>
              <a:t>Na</a:t>
            </a:r>
            <a:r>
              <a:rPr lang="en-US" sz="2400" baseline="30000" dirty="0"/>
              <a:t>+</a:t>
            </a:r>
            <a:r>
              <a:rPr lang="ru-RU" sz="2400" dirty="0"/>
              <a:t> и выходит К</a:t>
            </a:r>
            <a:r>
              <a:rPr lang="en-US" sz="2400" baseline="30000" dirty="0"/>
              <a:t>+</a:t>
            </a:r>
            <a:r>
              <a:rPr lang="ru-RU" sz="2400" dirty="0"/>
              <a:t>,</a:t>
            </a:r>
          </a:p>
          <a:p>
            <a:r>
              <a:rPr lang="ru-RU" sz="2400" dirty="0"/>
              <a:t>           то не произойдет ли через некоторое время </a:t>
            </a:r>
          </a:p>
          <a:p>
            <a:r>
              <a:rPr lang="ru-RU" sz="2400" dirty="0"/>
              <a:t>           «разрядка батарейки», т.е. потеря ПП?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8A34B9-6D76-4033-BFA0-3C7706DD5432}" type="slidenum">
              <a:rPr lang="ru-RU" smtClean="0"/>
              <a:pPr/>
              <a:t>58</a:t>
            </a:fld>
            <a:endParaRPr lang="ru-RU" smtClean="0"/>
          </a:p>
        </p:txBody>
      </p:sp>
      <p:sp>
        <p:nvSpPr>
          <p:cNvPr id="27651" name="Номер слайда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66E8CDE-8336-4F71-8F8E-C1C88B946DD9}" type="slidenum">
              <a:rPr lang="ru-RU" sz="1400"/>
              <a:pPr algn="r"/>
              <a:t>58</a:t>
            </a:fld>
            <a:endParaRPr lang="ru-RU" sz="1400"/>
          </a:p>
        </p:txBody>
      </p:sp>
      <p:pic>
        <p:nvPicPr>
          <p:cNvPr id="27652" name="Picture 4" descr="http://www.cultline.ru/images/stories/stori/tverdenko/2/clip_image007.jpg"/>
          <p:cNvPicPr>
            <a:picLocks noChangeAspect="1" noChangeArrowheads="1"/>
          </p:cNvPicPr>
          <p:nvPr/>
        </p:nvPicPr>
        <p:blipFill>
          <a:blip r:embed="rId3">
            <a:lum bright="-4000" contrast="40000"/>
          </a:blip>
          <a:srcRect/>
          <a:stretch>
            <a:fillRect/>
          </a:stretch>
        </p:blipFill>
        <p:spPr bwMode="auto">
          <a:xfrm>
            <a:off x="0" y="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http://www.cultline.ru/images/stories/stori/tverdenko/2/clip_image009.jpg"/>
          <p:cNvPicPr>
            <a:picLocks noChangeAspect="1" noChangeArrowheads="1"/>
          </p:cNvPicPr>
          <p:nvPr/>
        </p:nvPicPr>
        <p:blipFill>
          <a:blip r:embed="rId4">
            <a:lum bright="-4000" contrast="30000"/>
          </a:blip>
          <a:srcRect/>
          <a:stretch>
            <a:fillRect/>
          </a:stretch>
        </p:blipFill>
        <p:spPr bwMode="auto">
          <a:xfrm>
            <a:off x="0" y="0"/>
            <a:ext cx="41910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image preview"/>
          <p:cNvPicPr>
            <a:picLocks noChangeAspect="1" noChangeArrowheads="1"/>
          </p:cNvPicPr>
          <p:nvPr/>
        </p:nvPicPr>
        <p:blipFill>
          <a:blip r:embed="rId5">
            <a:lum bright="-30000" contrast="40000"/>
          </a:blip>
          <a:srcRect/>
          <a:stretch>
            <a:fillRect/>
          </a:stretch>
        </p:blipFill>
        <p:spPr bwMode="auto">
          <a:xfrm>
            <a:off x="5257800" y="3200400"/>
            <a:ext cx="28956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5257800" y="5334000"/>
            <a:ext cx="2895600" cy="12938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>
                <a:latin typeface="Tahoma" pitchFamily="34" charset="0"/>
              </a:rPr>
              <a:t>тетродотоксин –</a:t>
            </a:r>
          </a:p>
          <a:p>
            <a:pPr>
              <a:lnSpc>
                <a:spcPct val="80000"/>
              </a:lnSpc>
            </a:pPr>
            <a:r>
              <a:rPr lang="ru-RU" sz="2000">
                <a:latin typeface="Tahoma" pitchFamily="34" charset="0"/>
              </a:rPr>
              <a:t>яд рыбы фугу</a:t>
            </a:r>
          </a:p>
          <a:p>
            <a:r>
              <a:rPr lang="ru-RU" sz="1800" i="1">
                <a:latin typeface="Tahoma" pitchFamily="34" charset="0"/>
              </a:rPr>
              <a:t>(аминогруппа</a:t>
            </a:r>
          </a:p>
          <a:p>
            <a:pPr>
              <a:lnSpc>
                <a:spcPct val="80000"/>
              </a:lnSpc>
            </a:pPr>
            <a:r>
              <a:rPr lang="ru-RU" sz="1800" i="1">
                <a:latin typeface="Tahoma" pitchFamily="34" charset="0"/>
              </a:rPr>
              <a:t>работает как «пробка»</a:t>
            </a:r>
          </a:p>
          <a:p>
            <a:pPr>
              <a:lnSpc>
                <a:spcPct val="80000"/>
              </a:lnSpc>
            </a:pPr>
            <a:r>
              <a:rPr lang="ru-RU" sz="1800" i="1">
                <a:latin typeface="Tahoma" pitchFamily="34" charset="0"/>
              </a:rPr>
              <a:t>для </a:t>
            </a:r>
            <a:r>
              <a:rPr lang="en-US" sz="1800" i="1">
                <a:latin typeface="Tahoma" pitchFamily="34" charset="0"/>
              </a:rPr>
              <a:t>Na</a:t>
            </a:r>
            <a:r>
              <a:rPr lang="en-US" sz="1800" i="1" baseline="30000">
                <a:latin typeface="Tahoma" pitchFamily="34" charset="0"/>
              </a:rPr>
              <a:t>+</a:t>
            </a:r>
            <a:r>
              <a:rPr lang="en-US" sz="1800" i="1">
                <a:latin typeface="Tahoma" pitchFamily="34" charset="0"/>
              </a:rPr>
              <a:t>-</a:t>
            </a:r>
            <a:r>
              <a:rPr lang="ru-RU" sz="1800" i="1">
                <a:latin typeface="Tahoma" pitchFamily="34" charset="0"/>
              </a:rPr>
              <a:t>канала)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3200400"/>
            <a:ext cx="4724400" cy="3286125"/>
            <a:chOff x="0" y="2016"/>
            <a:chExt cx="2976" cy="2070"/>
          </a:xfrm>
        </p:grpSpPr>
        <p:pic>
          <p:nvPicPr>
            <p:cNvPr id="27658" name="Picture 7" descr="image preview"/>
            <p:cNvPicPr>
              <a:picLocks noChangeAspect="1" noChangeArrowheads="1"/>
            </p:cNvPicPr>
            <p:nvPr/>
          </p:nvPicPr>
          <p:blipFill>
            <a:blip r:embed="rId6">
              <a:lum bright="-20000" contrast="40000"/>
            </a:blip>
            <a:srcRect l="38614"/>
            <a:stretch>
              <a:fillRect/>
            </a:stretch>
          </p:blipFill>
          <p:spPr bwMode="auto">
            <a:xfrm>
              <a:off x="0" y="2016"/>
              <a:ext cx="2976" cy="2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9" name="Text Box 9"/>
            <p:cNvSpPr txBox="1">
              <a:spLocks noChangeArrowheads="1"/>
            </p:cNvSpPr>
            <p:nvPr/>
          </p:nvSpPr>
          <p:spPr bwMode="auto">
            <a:xfrm>
              <a:off x="0" y="2120"/>
              <a:ext cx="1296" cy="472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>
                  <a:latin typeface="Tahoma" pitchFamily="34" charset="0"/>
                </a:rPr>
                <a:t>электро-</a:t>
              </a:r>
            </a:p>
            <a:p>
              <a:pPr>
                <a:lnSpc>
                  <a:spcPct val="80000"/>
                </a:lnSpc>
              </a:pPr>
              <a:r>
                <a:rPr lang="ru-RU" sz="1800">
                  <a:latin typeface="Tahoma" pitchFamily="34" charset="0"/>
                </a:rPr>
                <a:t>чувствительный</a:t>
              </a:r>
            </a:p>
            <a:p>
              <a:pPr>
                <a:lnSpc>
                  <a:spcPct val="80000"/>
                </a:lnSpc>
              </a:pPr>
              <a:r>
                <a:rPr lang="en-US" sz="1800">
                  <a:latin typeface="Tahoma" pitchFamily="34" charset="0"/>
                </a:rPr>
                <a:t>Na</a:t>
              </a:r>
              <a:r>
                <a:rPr lang="en-US" sz="1800" baseline="30000">
                  <a:latin typeface="Tahoma" pitchFamily="34" charset="0"/>
                </a:rPr>
                <a:t>+</a:t>
              </a:r>
              <a:r>
                <a:rPr lang="en-US" sz="1800">
                  <a:latin typeface="Tahoma" pitchFamily="34" charset="0"/>
                </a:rPr>
                <a:t>-</a:t>
              </a:r>
              <a:r>
                <a:rPr lang="ru-RU" sz="1800">
                  <a:latin typeface="Tahoma" pitchFamily="34" charset="0"/>
                </a:rPr>
                <a:t>канал</a:t>
              </a:r>
            </a:p>
          </p:txBody>
        </p:sp>
        <p:sp>
          <p:nvSpPr>
            <p:cNvPr id="27660" name="Line 10"/>
            <p:cNvSpPr>
              <a:spLocks noChangeShapeType="1"/>
            </p:cNvSpPr>
            <p:nvPr/>
          </p:nvSpPr>
          <p:spPr bwMode="auto">
            <a:xfrm>
              <a:off x="1056" y="2544"/>
              <a:ext cx="96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267200" y="311150"/>
            <a:ext cx="4876800" cy="2225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ahoma" pitchFamily="34" charset="0"/>
              </a:rPr>
              <a:t>В результате действия токсина прекра- щается генерация и проведение ПД: сначала – по периферическим нервам</a:t>
            </a:r>
          </a:p>
          <a:p>
            <a:r>
              <a:rPr lang="ru-RU" sz="2000">
                <a:latin typeface="Tahoma" pitchFamily="34" charset="0"/>
              </a:rPr>
              <a:t>(«иллюзии» кожной чувствительности,</a:t>
            </a:r>
          </a:p>
          <a:p>
            <a:r>
              <a:rPr lang="ru-RU" sz="2000">
                <a:latin typeface="Tahoma" pitchFamily="34" charset="0"/>
              </a:rPr>
              <a:t>параличи, нарушения зрения и слуха),</a:t>
            </a:r>
          </a:p>
          <a:p>
            <a:r>
              <a:rPr lang="ru-RU" sz="2000">
                <a:latin typeface="Tahoma" pitchFamily="34" charset="0"/>
              </a:rPr>
              <a:t>позже – потеря сознания; смерть от</a:t>
            </a:r>
          </a:p>
          <a:p>
            <a:r>
              <a:rPr lang="ru-RU" sz="2000">
                <a:latin typeface="Tahoma" pitchFamily="34" charset="0"/>
              </a:rPr>
              <a:t>остановки дыхания (см. сэр Дж. Кук).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1DBFB2-D260-4033-804D-845378A65C0E}" type="slidenum">
              <a:rPr lang="ru-RU" smtClean="0"/>
              <a:pPr/>
              <a:t>59</a:t>
            </a:fld>
            <a:endParaRPr lang="ru-RU" smtClean="0"/>
          </a:p>
        </p:txBody>
      </p:sp>
      <p:pic>
        <p:nvPicPr>
          <p:cNvPr id="28675" name="Picture 2" descr="саров017"/>
          <p:cNvPicPr>
            <a:picLocks noChangeAspect="1" noChangeArrowheads="1"/>
          </p:cNvPicPr>
          <p:nvPr/>
        </p:nvPicPr>
        <p:blipFill>
          <a:blip r:embed="rId3"/>
          <a:srcRect l="8511" t="7631" r="6383" b="23688"/>
          <a:stretch>
            <a:fillRect/>
          </a:stretch>
        </p:blipFill>
        <p:spPr bwMode="auto">
          <a:xfrm>
            <a:off x="1524000" y="0"/>
            <a:ext cx="304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5511800" y="177800"/>
            <a:ext cx="3327400" cy="3937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>
                <a:latin typeface="Tahoma" pitchFamily="34" charset="0"/>
              </a:rPr>
              <a:t>ТЕА – тетраэтиламмоний: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Tahoma" pitchFamily="34" charset="0"/>
              </a:rPr>
              <a:t>работает как «пробка» по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Tahoma" pitchFamily="34" charset="0"/>
              </a:rPr>
              <a:t>отношению к К</a:t>
            </a:r>
            <a:r>
              <a:rPr lang="ru-RU" sz="2000" baseline="30000">
                <a:latin typeface="Tahoma" pitchFamily="34" charset="0"/>
              </a:rPr>
              <a:t>+</a:t>
            </a:r>
            <a:r>
              <a:rPr lang="ru-RU" sz="2000">
                <a:latin typeface="Tahoma" pitchFamily="34" charset="0"/>
              </a:rPr>
              <a:t>-каналу.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Tahoma" pitchFamily="34" charset="0"/>
              </a:rPr>
              <a:t>В результате восходящая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Tahoma" pitchFamily="34" charset="0"/>
              </a:rPr>
              <a:t>фаза ПД изменяется мало,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Tahoma" pitchFamily="34" charset="0"/>
              </a:rPr>
              <a:t>нисходящая – затягивает-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Tahoma" pitchFamily="34" charset="0"/>
              </a:rPr>
              <a:t>ся до 50 и </a:t>
            </a:r>
            <a:r>
              <a:rPr lang="en-US" sz="2000">
                <a:latin typeface="Tahoma" pitchFamily="34" charset="0"/>
              </a:rPr>
              <a:t>&gt;</a:t>
            </a:r>
            <a:r>
              <a:rPr lang="ru-RU" sz="2000">
                <a:latin typeface="Tahoma" pitchFamily="34" charset="0"/>
              </a:rPr>
              <a:t> мс</a:t>
            </a:r>
            <a:r>
              <a:rPr lang="en-US" sz="2000">
                <a:latin typeface="Tahoma" pitchFamily="34" charset="0"/>
              </a:rPr>
              <a:t> (</a:t>
            </a:r>
            <a:r>
              <a:rPr lang="ru-RU" sz="2000">
                <a:latin typeface="Tahoma" pitchFamily="34" charset="0"/>
              </a:rPr>
              <a:t>реполя-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Tahoma" pitchFamily="34" charset="0"/>
              </a:rPr>
              <a:t>ризация происходит за 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Tahoma" pitchFamily="34" charset="0"/>
              </a:rPr>
              <a:t>счет постоянно открытых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Tahoma" pitchFamily="34" charset="0"/>
              </a:rPr>
              <a:t>К</a:t>
            </a:r>
            <a:r>
              <a:rPr lang="ru-RU" sz="2000" baseline="30000">
                <a:latin typeface="Tahoma" pitchFamily="34" charset="0"/>
              </a:rPr>
              <a:t>+</a:t>
            </a:r>
            <a:r>
              <a:rPr lang="ru-RU" sz="2000">
                <a:latin typeface="Tahoma" pitchFamily="34" charset="0"/>
              </a:rPr>
              <a:t>-каналов, которых при- 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Tahoma" pitchFamily="34" charset="0"/>
              </a:rPr>
              <a:t>мерно в 100 раз </a:t>
            </a:r>
            <a:r>
              <a:rPr lang="en-US" sz="2000">
                <a:latin typeface="Tahoma" pitchFamily="34" charset="0"/>
              </a:rPr>
              <a:t>&lt;</a:t>
            </a:r>
            <a:r>
              <a:rPr lang="ru-RU" sz="2000">
                <a:latin typeface="Tahoma" pitchFamily="34" charset="0"/>
              </a:rPr>
              <a:t>, чем 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Tahoma" pitchFamily="34" charset="0"/>
              </a:rPr>
              <a:t>электрочувствительных);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Tahoma" pitchFamily="34" charset="0"/>
              </a:rPr>
              <a:t>ТЭА вызывает глубокую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Tahoma" pitchFamily="34" charset="0"/>
              </a:rPr>
              <a:t>потерю сознания.</a:t>
            </a:r>
          </a:p>
        </p:txBody>
      </p:sp>
      <p:pic>
        <p:nvPicPr>
          <p:cNvPr id="28677" name="Picture 7" descr="саров008"/>
          <p:cNvPicPr>
            <a:picLocks noChangeAspect="1" noChangeArrowheads="1"/>
          </p:cNvPicPr>
          <p:nvPr/>
        </p:nvPicPr>
        <p:blipFill>
          <a:blip r:embed="rId4">
            <a:lum bright="-20000" contrast="60000"/>
          </a:blip>
          <a:srcRect l="48590" r="23228" b="18373"/>
          <a:stretch>
            <a:fillRect/>
          </a:stretch>
        </p:blipFill>
        <p:spPr bwMode="auto">
          <a:xfrm>
            <a:off x="533400" y="2438400"/>
            <a:ext cx="3016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Freeform 5"/>
          <p:cNvSpPr>
            <a:spLocks/>
          </p:cNvSpPr>
          <p:nvPr/>
        </p:nvSpPr>
        <p:spPr bwMode="auto">
          <a:xfrm>
            <a:off x="1790700" y="3155950"/>
            <a:ext cx="614363" cy="711200"/>
          </a:xfrm>
          <a:custGeom>
            <a:avLst/>
            <a:gdLst>
              <a:gd name="T0" fmla="*/ 0 w 387"/>
              <a:gd name="T1" fmla="*/ 226 h 448"/>
              <a:gd name="T2" fmla="*/ 12 w 387"/>
              <a:gd name="T3" fmla="*/ 229 h 448"/>
              <a:gd name="T4" fmla="*/ 15 w 387"/>
              <a:gd name="T5" fmla="*/ 244 h 448"/>
              <a:gd name="T6" fmla="*/ 39 w 387"/>
              <a:gd name="T7" fmla="*/ 286 h 448"/>
              <a:gd name="T8" fmla="*/ 60 w 387"/>
              <a:gd name="T9" fmla="*/ 307 h 448"/>
              <a:gd name="T10" fmla="*/ 69 w 387"/>
              <a:gd name="T11" fmla="*/ 313 h 448"/>
              <a:gd name="T12" fmla="*/ 96 w 387"/>
              <a:gd name="T13" fmla="*/ 340 h 448"/>
              <a:gd name="T14" fmla="*/ 126 w 387"/>
              <a:gd name="T15" fmla="*/ 370 h 448"/>
              <a:gd name="T16" fmla="*/ 171 w 387"/>
              <a:gd name="T17" fmla="*/ 415 h 448"/>
              <a:gd name="T18" fmla="*/ 213 w 387"/>
              <a:gd name="T19" fmla="*/ 448 h 448"/>
              <a:gd name="T20" fmla="*/ 228 w 387"/>
              <a:gd name="T21" fmla="*/ 433 h 448"/>
              <a:gd name="T22" fmla="*/ 246 w 387"/>
              <a:gd name="T23" fmla="*/ 415 h 448"/>
              <a:gd name="T24" fmla="*/ 267 w 387"/>
              <a:gd name="T25" fmla="*/ 370 h 448"/>
              <a:gd name="T26" fmla="*/ 294 w 387"/>
              <a:gd name="T27" fmla="*/ 331 h 448"/>
              <a:gd name="T28" fmla="*/ 309 w 387"/>
              <a:gd name="T29" fmla="*/ 307 h 448"/>
              <a:gd name="T30" fmla="*/ 327 w 387"/>
              <a:gd name="T31" fmla="*/ 301 h 448"/>
              <a:gd name="T32" fmla="*/ 363 w 387"/>
              <a:gd name="T33" fmla="*/ 283 h 448"/>
              <a:gd name="T34" fmla="*/ 387 w 387"/>
              <a:gd name="T35" fmla="*/ 265 h 448"/>
              <a:gd name="T36" fmla="*/ 369 w 387"/>
              <a:gd name="T37" fmla="*/ 232 h 448"/>
              <a:gd name="T38" fmla="*/ 336 w 387"/>
              <a:gd name="T39" fmla="*/ 193 h 448"/>
              <a:gd name="T40" fmla="*/ 312 w 387"/>
              <a:gd name="T41" fmla="*/ 145 h 448"/>
              <a:gd name="T42" fmla="*/ 291 w 387"/>
              <a:gd name="T43" fmla="*/ 121 h 448"/>
              <a:gd name="T44" fmla="*/ 273 w 387"/>
              <a:gd name="T45" fmla="*/ 103 h 448"/>
              <a:gd name="T46" fmla="*/ 240 w 387"/>
              <a:gd name="T47" fmla="*/ 52 h 448"/>
              <a:gd name="T48" fmla="*/ 216 w 387"/>
              <a:gd name="T49" fmla="*/ 25 h 448"/>
              <a:gd name="T50" fmla="*/ 207 w 387"/>
              <a:gd name="T51" fmla="*/ 16 h 448"/>
              <a:gd name="T52" fmla="*/ 183 w 387"/>
              <a:gd name="T53" fmla="*/ 4 h 448"/>
              <a:gd name="T54" fmla="*/ 153 w 387"/>
              <a:gd name="T55" fmla="*/ 43 h 448"/>
              <a:gd name="T56" fmla="*/ 138 w 387"/>
              <a:gd name="T57" fmla="*/ 58 h 448"/>
              <a:gd name="T58" fmla="*/ 105 w 387"/>
              <a:gd name="T59" fmla="*/ 115 h 448"/>
              <a:gd name="T60" fmla="*/ 81 w 387"/>
              <a:gd name="T61" fmla="*/ 151 h 448"/>
              <a:gd name="T62" fmla="*/ 54 w 387"/>
              <a:gd name="T63" fmla="*/ 166 h 448"/>
              <a:gd name="T64" fmla="*/ 0 w 387"/>
              <a:gd name="T65" fmla="*/ 226 h 4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87"/>
              <a:gd name="T100" fmla="*/ 0 h 448"/>
              <a:gd name="T101" fmla="*/ 387 w 387"/>
              <a:gd name="T102" fmla="*/ 448 h 4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87" h="448">
                <a:moveTo>
                  <a:pt x="0" y="226"/>
                </a:moveTo>
                <a:cubicBezTo>
                  <a:pt x="4" y="227"/>
                  <a:pt x="9" y="226"/>
                  <a:pt x="12" y="229"/>
                </a:cubicBezTo>
                <a:cubicBezTo>
                  <a:pt x="15" y="233"/>
                  <a:pt x="14" y="239"/>
                  <a:pt x="15" y="244"/>
                </a:cubicBezTo>
                <a:cubicBezTo>
                  <a:pt x="19" y="259"/>
                  <a:pt x="26" y="277"/>
                  <a:pt x="39" y="286"/>
                </a:cubicBezTo>
                <a:cubicBezTo>
                  <a:pt x="44" y="302"/>
                  <a:pt x="39" y="293"/>
                  <a:pt x="60" y="307"/>
                </a:cubicBezTo>
                <a:cubicBezTo>
                  <a:pt x="63" y="309"/>
                  <a:pt x="69" y="313"/>
                  <a:pt x="69" y="313"/>
                </a:cubicBezTo>
                <a:cubicBezTo>
                  <a:pt x="75" y="330"/>
                  <a:pt x="82" y="331"/>
                  <a:pt x="96" y="340"/>
                </a:cubicBezTo>
                <a:cubicBezTo>
                  <a:pt x="103" y="351"/>
                  <a:pt x="115" y="363"/>
                  <a:pt x="126" y="370"/>
                </a:cubicBezTo>
                <a:cubicBezTo>
                  <a:pt x="133" y="391"/>
                  <a:pt x="153" y="403"/>
                  <a:pt x="171" y="415"/>
                </a:cubicBezTo>
                <a:cubicBezTo>
                  <a:pt x="187" y="426"/>
                  <a:pt x="191" y="441"/>
                  <a:pt x="213" y="448"/>
                </a:cubicBezTo>
                <a:cubicBezTo>
                  <a:pt x="225" y="429"/>
                  <a:pt x="212" y="448"/>
                  <a:pt x="228" y="433"/>
                </a:cubicBezTo>
                <a:cubicBezTo>
                  <a:pt x="234" y="427"/>
                  <a:pt x="246" y="415"/>
                  <a:pt x="246" y="415"/>
                </a:cubicBezTo>
                <a:cubicBezTo>
                  <a:pt x="252" y="396"/>
                  <a:pt x="249" y="382"/>
                  <a:pt x="267" y="370"/>
                </a:cubicBezTo>
                <a:cubicBezTo>
                  <a:pt x="271" y="342"/>
                  <a:pt x="274" y="345"/>
                  <a:pt x="294" y="331"/>
                </a:cubicBezTo>
                <a:cubicBezTo>
                  <a:pt x="299" y="316"/>
                  <a:pt x="296" y="313"/>
                  <a:pt x="309" y="307"/>
                </a:cubicBezTo>
                <a:cubicBezTo>
                  <a:pt x="315" y="304"/>
                  <a:pt x="327" y="301"/>
                  <a:pt x="327" y="301"/>
                </a:cubicBezTo>
                <a:cubicBezTo>
                  <a:pt x="340" y="288"/>
                  <a:pt x="344" y="286"/>
                  <a:pt x="363" y="283"/>
                </a:cubicBezTo>
                <a:cubicBezTo>
                  <a:pt x="374" y="276"/>
                  <a:pt x="380" y="276"/>
                  <a:pt x="387" y="265"/>
                </a:cubicBezTo>
                <a:cubicBezTo>
                  <a:pt x="384" y="247"/>
                  <a:pt x="384" y="242"/>
                  <a:pt x="369" y="232"/>
                </a:cubicBezTo>
                <a:cubicBezTo>
                  <a:pt x="365" y="219"/>
                  <a:pt x="348" y="201"/>
                  <a:pt x="336" y="193"/>
                </a:cubicBezTo>
                <a:cubicBezTo>
                  <a:pt x="330" y="174"/>
                  <a:pt x="329" y="157"/>
                  <a:pt x="312" y="145"/>
                </a:cubicBezTo>
                <a:cubicBezTo>
                  <a:pt x="306" y="136"/>
                  <a:pt x="298" y="129"/>
                  <a:pt x="291" y="121"/>
                </a:cubicBezTo>
                <a:cubicBezTo>
                  <a:pt x="285" y="115"/>
                  <a:pt x="273" y="103"/>
                  <a:pt x="273" y="103"/>
                </a:cubicBezTo>
                <a:cubicBezTo>
                  <a:pt x="266" y="81"/>
                  <a:pt x="260" y="65"/>
                  <a:pt x="240" y="52"/>
                </a:cubicBezTo>
                <a:cubicBezTo>
                  <a:pt x="229" y="36"/>
                  <a:pt x="237" y="46"/>
                  <a:pt x="216" y="25"/>
                </a:cubicBezTo>
                <a:cubicBezTo>
                  <a:pt x="213" y="22"/>
                  <a:pt x="207" y="16"/>
                  <a:pt x="207" y="16"/>
                </a:cubicBezTo>
                <a:cubicBezTo>
                  <a:pt x="202" y="1"/>
                  <a:pt x="198" y="0"/>
                  <a:pt x="183" y="4"/>
                </a:cubicBezTo>
                <a:cubicBezTo>
                  <a:pt x="167" y="14"/>
                  <a:pt x="170" y="32"/>
                  <a:pt x="153" y="43"/>
                </a:cubicBezTo>
                <a:cubicBezTo>
                  <a:pt x="149" y="49"/>
                  <a:pt x="142" y="52"/>
                  <a:pt x="138" y="58"/>
                </a:cubicBezTo>
                <a:cubicBezTo>
                  <a:pt x="123" y="82"/>
                  <a:pt x="135" y="95"/>
                  <a:pt x="105" y="115"/>
                </a:cubicBezTo>
                <a:cubicBezTo>
                  <a:pt x="98" y="125"/>
                  <a:pt x="91" y="143"/>
                  <a:pt x="81" y="151"/>
                </a:cubicBezTo>
                <a:cubicBezTo>
                  <a:pt x="73" y="158"/>
                  <a:pt x="63" y="160"/>
                  <a:pt x="54" y="166"/>
                </a:cubicBezTo>
                <a:cubicBezTo>
                  <a:pt x="45" y="192"/>
                  <a:pt x="25" y="214"/>
                  <a:pt x="0" y="226"/>
                </a:cubicBezTo>
                <a:close/>
              </a:path>
            </a:pathLst>
          </a:custGeom>
          <a:gradFill rotWithShape="0">
            <a:gsLst>
              <a:gs pos="0">
                <a:srgbClr val="FF00FF"/>
              </a:gs>
              <a:gs pos="100000">
                <a:srgbClr val="008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9" name="Freeform 6"/>
          <p:cNvSpPr>
            <a:spLocks/>
          </p:cNvSpPr>
          <p:nvPr/>
        </p:nvSpPr>
        <p:spPr bwMode="auto">
          <a:xfrm>
            <a:off x="4724400" y="203200"/>
            <a:ext cx="614363" cy="711200"/>
          </a:xfrm>
          <a:custGeom>
            <a:avLst/>
            <a:gdLst>
              <a:gd name="T0" fmla="*/ 0 w 387"/>
              <a:gd name="T1" fmla="*/ 226 h 448"/>
              <a:gd name="T2" fmla="*/ 12 w 387"/>
              <a:gd name="T3" fmla="*/ 229 h 448"/>
              <a:gd name="T4" fmla="*/ 15 w 387"/>
              <a:gd name="T5" fmla="*/ 244 h 448"/>
              <a:gd name="T6" fmla="*/ 39 w 387"/>
              <a:gd name="T7" fmla="*/ 286 h 448"/>
              <a:gd name="T8" fmla="*/ 60 w 387"/>
              <a:gd name="T9" fmla="*/ 307 h 448"/>
              <a:gd name="T10" fmla="*/ 69 w 387"/>
              <a:gd name="T11" fmla="*/ 313 h 448"/>
              <a:gd name="T12" fmla="*/ 96 w 387"/>
              <a:gd name="T13" fmla="*/ 340 h 448"/>
              <a:gd name="T14" fmla="*/ 126 w 387"/>
              <a:gd name="T15" fmla="*/ 370 h 448"/>
              <a:gd name="T16" fmla="*/ 171 w 387"/>
              <a:gd name="T17" fmla="*/ 415 h 448"/>
              <a:gd name="T18" fmla="*/ 213 w 387"/>
              <a:gd name="T19" fmla="*/ 448 h 448"/>
              <a:gd name="T20" fmla="*/ 228 w 387"/>
              <a:gd name="T21" fmla="*/ 433 h 448"/>
              <a:gd name="T22" fmla="*/ 246 w 387"/>
              <a:gd name="T23" fmla="*/ 415 h 448"/>
              <a:gd name="T24" fmla="*/ 267 w 387"/>
              <a:gd name="T25" fmla="*/ 370 h 448"/>
              <a:gd name="T26" fmla="*/ 294 w 387"/>
              <a:gd name="T27" fmla="*/ 331 h 448"/>
              <a:gd name="T28" fmla="*/ 309 w 387"/>
              <a:gd name="T29" fmla="*/ 307 h 448"/>
              <a:gd name="T30" fmla="*/ 327 w 387"/>
              <a:gd name="T31" fmla="*/ 301 h 448"/>
              <a:gd name="T32" fmla="*/ 363 w 387"/>
              <a:gd name="T33" fmla="*/ 283 h 448"/>
              <a:gd name="T34" fmla="*/ 387 w 387"/>
              <a:gd name="T35" fmla="*/ 265 h 448"/>
              <a:gd name="T36" fmla="*/ 369 w 387"/>
              <a:gd name="T37" fmla="*/ 232 h 448"/>
              <a:gd name="T38" fmla="*/ 336 w 387"/>
              <a:gd name="T39" fmla="*/ 193 h 448"/>
              <a:gd name="T40" fmla="*/ 312 w 387"/>
              <a:gd name="T41" fmla="*/ 145 h 448"/>
              <a:gd name="T42" fmla="*/ 291 w 387"/>
              <a:gd name="T43" fmla="*/ 121 h 448"/>
              <a:gd name="T44" fmla="*/ 273 w 387"/>
              <a:gd name="T45" fmla="*/ 103 h 448"/>
              <a:gd name="T46" fmla="*/ 240 w 387"/>
              <a:gd name="T47" fmla="*/ 52 h 448"/>
              <a:gd name="T48" fmla="*/ 216 w 387"/>
              <a:gd name="T49" fmla="*/ 25 h 448"/>
              <a:gd name="T50" fmla="*/ 207 w 387"/>
              <a:gd name="T51" fmla="*/ 16 h 448"/>
              <a:gd name="T52" fmla="*/ 183 w 387"/>
              <a:gd name="T53" fmla="*/ 4 h 448"/>
              <a:gd name="T54" fmla="*/ 153 w 387"/>
              <a:gd name="T55" fmla="*/ 43 h 448"/>
              <a:gd name="T56" fmla="*/ 138 w 387"/>
              <a:gd name="T57" fmla="*/ 58 h 448"/>
              <a:gd name="T58" fmla="*/ 105 w 387"/>
              <a:gd name="T59" fmla="*/ 115 h 448"/>
              <a:gd name="T60" fmla="*/ 81 w 387"/>
              <a:gd name="T61" fmla="*/ 151 h 448"/>
              <a:gd name="T62" fmla="*/ 54 w 387"/>
              <a:gd name="T63" fmla="*/ 166 h 448"/>
              <a:gd name="T64" fmla="*/ 0 w 387"/>
              <a:gd name="T65" fmla="*/ 226 h 4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87"/>
              <a:gd name="T100" fmla="*/ 0 h 448"/>
              <a:gd name="T101" fmla="*/ 387 w 387"/>
              <a:gd name="T102" fmla="*/ 448 h 4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87" h="448">
                <a:moveTo>
                  <a:pt x="0" y="226"/>
                </a:moveTo>
                <a:cubicBezTo>
                  <a:pt x="4" y="227"/>
                  <a:pt x="9" y="226"/>
                  <a:pt x="12" y="229"/>
                </a:cubicBezTo>
                <a:cubicBezTo>
                  <a:pt x="15" y="233"/>
                  <a:pt x="14" y="239"/>
                  <a:pt x="15" y="244"/>
                </a:cubicBezTo>
                <a:cubicBezTo>
                  <a:pt x="19" y="259"/>
                  <a:pt x="26" y="277"/>
                  <a:pt x="39" y="286"/>
                </a:cubicBezTo>
                <a:cubicBezTo>
                  <a:pt x="44" y="302"/>
                  <a:pt x="39" y="293"/>
                  <a:pt x="60" y="307"/>
                </a:cubicBezTo>
                <a:cubicBezTo>
                  <a:pt x="63" y="309"/>
                  <a:pt x="69" y="313"/>
                  <a:pt x="69" y="313"/>
                </a:cubicBezTo>
                <a:cubicBezTo>
                  <a:pt x="75" y="330"/>
                  <a:pt x="82" y="331"/>
                  <a:pt x="96" y="340"/>
                </a:cubicBezTo>
                <a:cubicBezTo>
                  <a:pt x="103" y="351"/>
                  <a:pt x="115" y="363"/>
                  <a:pt x="126" y="370"/>
                </a:cubicBezTo>
                <a:cubicBezTo>
                  <a:pt x="133" y="391"/>
                  <a:pt x="153" y="403"/>
                  <a:pt x="171" y="415"/>
                </a:cubicBezTo>
                <a:cubicBezTo>
                  <a:pt x="187" y="426"/>
                  <a:pt x="191" y="441"/>
                  <a:pt x="213" y="448"/>
                </a:cubicBezTo>
                <a:cubicBezTo>
                  <a:pt x="225" y="429"/>
                  <a:pt x="212" y="448"/>
                  <a:pt x="228" y="433"/>
                </a:cubicBezTo>
                <a:cubicBezTo>
                  <a:pt x="234" y="427"/>
                  <a:pt x="246" y="415"/>
                  <a:pt x="246" y="415"/>
                </a:cubicBezTo>
                <a:cubicBezTo>
                  <a:pt x="252" y="396"/>
                  <a:pt x="249" y="382"/>
                  <a:pt x="267" y="370"/>
                </a:cubicBezTo>
                <a:cubicBezTo>
                  <a:pt x="271" y="342"/>
                  <a:pt x="274" y="345"/>
                  <a:pt x="294" y="331"/>
                </a:cubicBezTo>
                <a:cubicBezTo>
                  <a:pt x="299" y="316"/>
                  <a:pt x="296" y="313"/>
                  <a:pt x="309" y="307"/>
                </a:cubicBezTo>
                <a:cubicBezTo>
                  <a:pt x="315" y="304"/>
                  <a:pt x="327" y="301"/>
                  <a:pt x="327" y="301"/>
                </a:cubicBezTo>
                <a:cubicBezTo>
                  <a:pt x="340" y="288"/>
                  <a:pt x="344" y="286"/>
                  <a:pt x="363" y="283"/>
                </a:cubicBezTo>
                <a:cubicBezTo>
                  <a:pt x="374" y="276"/>
                  <a:pt x="380" y="276"/>
                  <a:pt x="387" y="265"/>
                </a:cubicBezTo>
                <a:cubicBezTo>
                  <a:pt x="384" y="247"/>
                  <a:pt x="384" y="242"/>
                  <a:pt x="369" y="232"/>
                </a:cubicBezTo>
                <a:cubicBezTo>
                  <a:pt x="365" y="219"/>
                  <a:pt x="348" y="201"/>
                  <a:pt x="336" y="193"/>
                </a:cubicBezTo>
                <a:cubicBezTo>
                  <a:pt x="330" y="174"/>
                  <a:pt x="329" y="157"/>
                  <a:pt x="312" y="145"/>
                </a:cubicBezTo>
                <a:cubicBezTo>
                  <a:pt x="306" y="136"/>
                  <a:pt x="298" y="129"/>
                  <a:pt x="291" y="121"/>
                </a:cubicBezTo>
                <a:cubicBezTo>
                  <a:pt x="285" y="115"/>
                  <a:pt x="273" y="103"/>
                  <a:pt x="273" y="103"/>
                </a:cubicBezTo>
                <a:cubicBezTo>
                  <a:pt x="266" y="81"/>
                  <a:pt x="260" y="65"/>
                  <a:pt x="240" y="52"/>
                </a:cubicBezTo>
                <a:cubicBezTo>
                  <a:pt x="229" y="36"/>
                  <a:pt x="237" y="46"/>
                  <a:pt x="216" y="25"/>
                </a:cubicBezTo>
                <a:cubicBezTo>
                  <a:pt x="213" y="22"/>
                  <a:pt x="207" y="16"/>
                  <a:pt x="207" y="16"/>
                </a:cubicBezTo>
                <a:cubicBezTo>
                  <a:pt x="202" y="1"/>
                  <a:pt x="198" y="0"/>
                  <a:pt x="183" y="4"/>
                </a:cubicBezTo>
                <a:cubicBezTo>
                  <a:pt x="167" y="14"/>
                  <a:pt x="170" y="32"/>
                  <a:pt x="153" y="43"/>
                </a:cubicBezTo>
                <a:cubicBezTo>
                  <a:pt x="149" y="49"/>
                  <a:pt x="142" y="52"/>
                  <a:pt x="138" y="58"/>
                </a:cubicBezTo>
                <a:cubicBezTo>
                  <a:pt x="123" y="82"/>
                  <a:pt x="135" y="95"/>
                  <a:pt x="105" y="115"/>
                </a:cubicBezTo>
                <a:cubicBezTo>
                  <a:pt x="98" y="125"/>
                  <a:pt x="91" y="143"/>
                  <a:pt x="81" y="151"/>
                </a:cubicBezTo>
                <a:cubicBezTo>
                  <a:pt x="73" y="158"/>
                  <a:pt x="63" y="160"/>
                  <a:pt x="54" y="166"/>
                </a:cubicBezTo>
                <a:cubicBezTo>
                  <a:pt x="45" y="192"/>
                  <a:pt x="25" y="214"/>
                  <a:pt x="0" y="226"/>
                </a:cubicBezTo>
                <a:close/>
              </a:path>
            </a:pathLst>
          </a:custGeom>
          <a:gradFill rotWithShape="0">
            <a:gsLst>
              <a:gs pos="0">
                <a:srgbClr val="FF00FF"/>
              </a:gs>
              <a:gs pos="100000">
                <a:srgbClr val="008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276600" y="2971800"/>
            <a:ext cx="5410200" cy="3749675"/>
            <a:chOff x="2064" y="1872"/>
            <a:chExt cx="3408" cy="2362"/>
          </a:xfrm>
        </p:grpSpPr>
        <p:sp>
          <p:nvSpPr>
            <p:cNvPr id="28684" name="Line 7"/>
            <p:cNvSpPr>
              <a:spLocks noChangeShapeType="1"/>
            </p:cNvSpPr>
            <p:nvPr/>
          </p:nvSpPr>
          <p:spPr bwMode="auto">
            <a:xfrm>
              <a:off x="2592" y="393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5" name="Freeform 8"/>
            <p:cNvSpPr>
              <a:spLocks/>
            </p:cNvSpPr>
            <p:nvPr/>
          </p:nvSpPr>
          <p:spPr bwMode="auto">
            <a:xfrm>
              <a:off x="2592" y="1872"/>
              <a:ext cx="48" cy="2064"/>
            </a:xfrm>
            <a:custGeom>
              <a:avLst/>
              <a:gdLst>
                <a:gd name="T0" fmla="*/ 0 w 240"/>
                <a:gd name="T1" fmla="*/ 1920 h 1920"/>
                <a:gd name="T2" fmla="*/ 96 w 240"/>
                <a:gd name="T3" fmla="*/ 0 h 1920"/>
                <a:gd name="T4" fmla="*/ 240 w 240"/>
                <a:gd name="T5" fmla="*/ 1920 h 1920"/>
                <a:gd name="T6" fmla="*/ 0 60000 65536"/>
                <a:gd name="T7" fmla="*/ 0 60000 65536"/>
                <a:gd name="T8" fmla="*/ 0 60000 65536"/>
                <a:gd name="T9" fmla="*/ 0 w 240"/>
                <a:gd name="T10" fmla="*/ 0 h 1920"/>
                <a:gd name="T11" fmla="*/ 240 w 240"/>
                <a:gd name="T12" fmla="*/ 1920 h 19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920">
                  <a:moveTo>
                    <a:pt x="0" y="1920"/>
                  </a:moveTo>
                  <a:cubicBezTo>
                    <a:pt x="28" y="960"/>
                    <a:pt x="56" y="0"/>
                    <a:pt x="96" y="0"/>
                  </a:cubicBezTo>
                  <a:cubicBezTo>
                    <a:pt x="136" y="0"/>
                    <a:pt x="216" y="1600"/>
                    <a:pt x="240" y="1920"/>
                  </a:cubicBezTo>
                </a:path>
              </a:pathLst>
            </a:cu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6" name="Text Box 14"/>
            <p:cNvSpPr txBox="1">
              <a:spLocks noChangeArrowheads="1"/>
            </p:cNvSpPr>
            <p:nvPr/>
          </p:nvSpPr>
          <p:spPr bwMode="auto">
            <a:xfrm>
              <a:off x="2064" y="3984"/>
              <a:ext cx="1388" cy="25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>
                  <a:solidFill>
                    <a:schemeClr val="bg1"/>
                  </a:solidFill>
                  <a:latin typeface="Tahoma" pitchFamily="34" charset="0"/>
                </a:rPr>
                <a:t>ПД в норме: 1 мс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572000" y="2578100"/>
            <a:ext cx="4343400" cy="3670300"/>
            <a:chOff x="3120" y="860"/>
            <a:chExt cx="2736" cy="2312"/>
          </a:xfrm>
        </p:grpSpPr>
        <p:sp>
          <p:nvSpPr>
            <p:cNvPr id="28682" name="Freeform 13"/>
            <p:cNvSpPr>
              <a:spLocks/>
            </p:cNvSpPr>
            <p:nvPr/>
          </p:nvSpPr>
          <p:spPr bwMode="auto">
            <a:xfrm>
              <a:off x="3120" y="860"/>
              <a:ext cx="2736" cy="2312"/>
            </a:xfrm>
            <a:custGeom>
              <a:avLst/>
              <a:gdLst>
                <a:gd name="T0" fmla="*/ 0 w 4992"/>
                <a:gd name="T1" fmla="*/ 2312 h 2312"/>
                <a:gd name="T2" fmla="*/ 48 w 4992"/>
                <a:gd name="T3" fmla="*/ 344 h 2312"/>
                <a:gd name="T4" fmla="*/ 48 w 4992"/>
                <a:gd name="T5" fmla="*/ 248 h 2312"/>
                <a:gd name="T6" fmla="*/ 96 w 4992"/>
                <a:gd name="T7" fmla="*/ 392 h 2312"/>
                <a:gd name="T8" fmla="*/ 192 w 4992"/>
                <a:gd name="T9" fmla="*/ 584 h 2312"/>
                <a:gd name="T10" fmla="*/ 336 w 4992"/>
                <a:gd name="T11" fmla="*/ 776 h 2312"/>
                <a:gd name="T12" fmla="*/ 576 w 4992"/>
                <a:gd name="T13" fmla="*/ 968 h 2312"/>
                <a:gd name="T14" fmla="*/ 1008 w 4992"/>
                <a:gd name="T15" fmla="*/ 1160 h 2312"/>
                <a:gd name="T16" fmla="*/ 1920 w 4992"/>
                <a:gd name="T17" fmla="*/ 1448 h 2312"/>
                <a:gd name="T18" fmla="*/ 4992 w 4992"/>
                <a:gd name="T19" fmla="*/ 2312 h 23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92"/>
                <a:gd name="T31" fmla="*/ 0 h 2312"/>
                <a:gd name="T32" fmla="*/ 4992 w 4992"/>
                <a:gd name="T33" fmla="*/ 2312 h 23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92" h="2312">
                  <a:moveTo>
                    <a:pt x="0" y="2312"/>
                  </a:moveTo>
                  <a:cubicBezTo>
                    <a:pt x="20" y="1500"/>
                    <a:pt x="40" y="688"/>
                    <a:pt x="48" y="344"/>
                  </a:cubicBezTo>
                  <a:cubicBezTo>
                    <a:pt x="56" y="0"/>
                    <a:pt x="40" y="240"/>
                    <a:pt x="48" y="248"/>
                  </a:cubicBezTo>
                  <a:cubicBezTo>
                    <a:pt x="56" y="256"/>
                    <a:pt x="72" y="336"/>
                    <a:pt x="96" y="392"/>
                  </a:cubicBezTo>
                  <a:cubicBezTo>
                    <a:pt x="120" y="448"/>
                    <a:pt x="152" y="520"/>
                    <a:pt x="192" y="584"/>
                  </a:cubicBezTo>
                  <a:cubicBezTo>
                    <a:pt x="232" y="648"/>
                    <a:pt x="272" y="712"/>
                    <a:pt x="336" y="776"/>
                  </a:cubicBezTo>
                  <a:cubicBezTo>
                    <a:pt x="400" y="840"/>
                    <a:pt x="464" y="904"/>
                    <a:pt x="576" y="968"/>
                  </a:cubicBezTo>
                  <a:cubicBezTo>
                    <a:pt x="688" y="1032"/>
                    <a:pt x="784" y="1080"/>
                    <a:pt x="1008" y="1160"/>
                  </a:cubicBezTo>
                  <a:cubicBezTo>
                    <a:pt x="1232" y="1240"/>
                    <a:pt x="1256" y="1256"/>
                    <a:pt x="1920" y="1448"/>
                  </a:cubicBezTo>
                  <a:cubicBezTo>
                    <a:pt x="2584" y="1640"/>
                    <a:pt x="4480" y="2168"/>
                    <a:pt x="4992" y="2312"/>
                  </a:cubicBezTo>
                </a:path>
              </a:pathLst>
            </a:cu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3" name="Text Box 15"/>
            <p:cNvSpPr txBox="1">
              <a:spLocks noChangeArrowheads="1"/>
            </p:cNvSpPr>
            <p:nvPr/>
          </p:nvSpPr>
          <p:spPr bwMode="auto">
            <a:xfrm>
              <a:off x="3341" y="2754"/>
              <a:ext cx="1603" cy="366"/>
            </a:xfrm>
            <a:prstGeom prst="rect">
              <a:avLst/>
            </a:prstGeom>
            <a:solidFill>
              <a:srgbClr val="80008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>
                  <a:solidFill>
                    <a:schemeClr val="bg1"/>
                  </a:solidFill>
                  <a:latin typeface="Tahoma" pitchFamily="34" charset="0"/>
                </a:rPr>
                <a:t>«затянутый» ПД на </a:t>
              </a:r>
            </a:p>
            <a:p>
              <a:pPr>
                <a:lnSpc>
                  <a:spcPct val="80000"/>
                </a:lnSpc>
              </a:pPr>
              <a:r>
                <a:rPr lang="ru-RU" sz="2000">
                  <a:solidFill>
                    <a:schemeClr val="bg1"/>
                  </a:solidFill>
                  <a:latin typeface="Tahoma" pitchFamily="34" charset="0"/>
                </a:rPr>
                <a:t>фоне ТЕА: 50 мс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 bwMode="auto">
          <a:xfrm>
            <a:off x="293914" y="0"/>
            <a:ext cx="4016829" cy="3984171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100" name="Group 24"/>
          <p:cNvGrpSpPr>
            <a:grpSpLocks/>
          </p:cNvGrpSpPr>
          <p:nvPr/>
        </p:nvGrpSpPr>
        <p:grpSpPr bwMode="auto">
          <a:xfrm>
            <a:off x="903142" y="2430463"/>
            <a:ext cx="2920711" cy="998537"/>
            <a:chOff x="1880" y="2448"/>
            <a:chExt cx="1432" cy="1251"/>
          </a:xfrm>
        </p:grpSpPr>
        <p:sp>
          <p:nvSpPr>
            <p:cNvPr id="4106" name="Freeform 22"/>
            <p:cNvSpPr>
              <a:spLocks/>
            </p:cNvSpPr>
            <p:nvPr/>
          </p:nvSpPr>
          <p:spPr bwMode="auto">
            <a:xfrm>
              <a:off x="1880" y="2448"/>
              <a:ext cx="1432" cy="1251"/>
            </a:xfrm>
            <a:custGeom>
              <a:avLst/>
              <a:gdLst>
                <a:gd name="T0" fmla="*/ 420 w 1497"/>
                <a:gd name="T1" fmla="*/ 105 h 1507"/>
                <a:gd name="T2" fmla="*/ 384 w 1497"/>
                <a:gd name="T3" fmla="*/ 169 h 1507"/>
                <a:gd name="T4" fmla="*/ 347 w 1497"/>
                <a:gd name="T5" fmla="*/ 225 h 1507"/>
                <a:gd name="T6" fmla="*/ 311 w 1497"/>
                <a:gd name="T7" fmla="*/ 301 h 1507"/>
                <a:gd name="T8" fmla="*/ 268 w 1497"/>
                <a:gd name="T9" fmla="*/ 325 h 1507"/>
                <a:gd name="T10" fmla="*/ 173 w 1497"/>
                <a:gd name="T11" fmla="*/ 369 h 1507"/>
                <a:gd name="T12" fmla="*/ 0 w 1497"/>
                <a:gd name="T13" fmla="*/ 439 h 1507"/>
                <a:gd name="T14" fmla="*/ 65 w 1497"/>
                <a:gd name="T15" fmla="*/ 520 h 1507"/>
                <a:gd name="T16" fmla="*/ 116 w 1497"/>
                <a:gd name="T17" fmla="*/ 603 h 1507"/>
                <a:gd name="T18" fmla="*/ 138 w 1497"/>
                <a:gd name="T19" fmla="*/ 647 h 1507"/>
                <a:gd name="T20" fmla="*/ 152 w 1497"/>
                <a:gd name="T21" fmla="*/ 716 h 1507"/>
                <a:gd name="T22" fmla="*/ 122 w 1497"/>
                <a:gd name="T23" fmla="*/ 930 h 1507"/>
                <a:gd name="T24" fmla="*/ 101 w 1497"/>
                <a:gd name="T25" fmla="*/ 1018 h 1507"/>
                <a:gd name="T26" fmla="*/ 122 w 1497"/>
                <a:gd name="T27" fmla="*/ 1012 h 1507"/>
                <a:gd name="T28" fmla="*/ 152 w 1497"/>
                <a:gd name="T29" fmla="*/ 1005 h 1507"/>
                <a:gd name="T30" fmla="*/ 275 w 1497"/>
                <a:gd name="T31" fmla="*/ 980 h 1507"/>
                <a:gd name="T32" fmla="*/ 442 w 1497"/>
                <a:gd name="T33" fmla="*/ 986 h 1507"/>
                <a:gd name="T34" fmla="*/ 493 w 1497"/>
                <a:gd name="T35" fmla="*/ 993 h 1507"/>
                <a:gd name="T36" fmla="*/ 558 w 1497"/>
                <a:gd name="T37" fmla="*/ 1005 h 1507"/>
                <a:gd name="T38" fmla="*/ 630 w 1497"/>
                <a:gd name="T39" fmla="*/ 1049 h 1507"/>
                <a:gd name="T40" fmla="*/ 689 w 1497"/>
                <a:gd name="T41" fmla="*/ 1100 h 1507"/>
                <a:gd name="T42" fmla="*/ 760 w 1497"/>
                <a:gd name="T43" fmla="*/ 1175 h 1507"/>
                <a:gd name="T44" fmla="*/ 804 w 1497"/>
                <a:gd name="T45" fmla="*/ 1251 h 1507"/>
                <a:gd name="T46" fmla="*/ 870 w 1497"/>
                <a:gd name="T47" fmla="*/ 1175 h 1507"/>
                <a:gd name="T48" fmla="*/ 914 w 1497"/>
                <a:gd name="T49" fmla="*/ 1125 h 1507"/>
                <a:gd name="T50" fmla="*/ 957 w 1497"/>
                <a:gd name="T51" fmla="*/ 1056 h 1507"/>
                <a:gd name="T52" fmla="*/ 985 w 1497"/>
                <a:gd name="T53" fmla="*/ 1012 h 1507"/>
                <a:gd name="T54" fmla="*/ 1080 w 1497"/>
                <a:gd name="T55" fmla="*/ 961 h 1507"/>
                <a:gd name="T56" fmla="*/ 1333 w 1497"/>
                <a:gd name="T57" fmla="*/ 892 h 1507"/>
                <a:gd name="T58" fmla="*/ 1275 w 1497"/>
                <a:gd name="T59" fmla="*/ 741 h 1507"/>
                <a:gd name="T60" fmla="*/ 1254 w 1497"/>
                <a:gd name="T61" fmla="*/ 678 h 1507"/>
                <a:gd name="T62" fmla="*/ 1319 w 1497"/>
                <a:gd name="T63" fmla="*/ 445 h 1507"/>
                <a:gd name="T64" fmla="*/ 1399 w 1497"/>
                <a:gd name="T65" fmla="*/ 364 h 1507"/>
                <a:gd name="T66" fmla="*/ 1421 w 1497"/>
                <a:gd name="T67" fmla="*/ 345 h 1507"/>
                <a:gd name="T68" fmla="*/ 1399 w 1497"/>
                <a:gd name="T69" fmla="*/ 301 h 1507"/>
                <a:gd name="T70" fmla="*/ 1319 w 1497"/>
                <a:gd name="T71" fmla="*/ 269 h 1507"/>
                <a:gd name="T72" fmla="*/ 1196 w 1497"/>
                <a:gd name="T73" fmla="*/ 169 h 1507"/>
                <a:gd name="T74" fmla="*/ 1145 w 1497"/>
                <a:gd name="T75" fmla="*/ 74 h 1507"/>
                <a:gd name="T76" fmla="*/ 1094 w 1497"/>
                <a:gd name="T77" fmla="*/ 37 h 1507"/>
                <a:gd name="T78" fmla="*/ 949 w 1497"/>
                <a:gd name="T79" fmla="*/ 105 h 1507"/>
                <a:gd name="T80" fmla="*/ 760 w 1497"/>
                <a:gd name="T81" fmla="*/ 100 h 1507"/>
                <a:gd name="T82" fmla="*/ 536 w 1497"/>
                <a:gd name="T83" fmla="*/ 37 h 1507"/>
                <a:gd name="T84" fmla="*/ 478 w 1497"/>
                <a:gd name="T85" fmla="*/ 24 h 1507"/>
                <a:gd name="T86" fmla="*/ 420 w 1497"/>
                <a:gd name="T87" fmla="*/ 105 h 150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97"/>
                <a:gd name="T133" fmla="*/ 0 h 1507"/>
                <a:gd name="T134" fmla="*/ 1497 w 1497"/>
                <a:gd name="T135" fmla="*/ 1507 h 150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97" h="1507">
                  <a:moveTo>
                    <a:pt x="439" y="127"/>
                  </a:moveTo>
                  <a:cubicBezTo>
                    <a:pt x="429" y="159"/>
                    <a:pt x="422" y="175"/>
                    <a:pt x="401" y="203"/>
                  </a:cubicBezTo>
                  <a:cubicBezTo>
                    <a:pt x="393" y="228"/>
                    <a:pt x="363" y="271"/>
                    <a:pt x="363" y="271"/>
                  </a:cubicBezTo>
                  <a:cubicBezTo>
                    <a:pt x="353" y="303"/>
                    <a:pt x="337" y="330"/>
                    <a:pt x="325" y="362"/>
                  </a:cubicBezTo>
                  <a:cubicBezTo>
                    <a:pt x="319" y="379"/>
                    <a:pt x="295" y="382"/>
                    <a:pt x="280" y="392"/>
                  </a:cubicBezTo>
                  <a:cubicBezTo>
                    <a:pt x="247" y="414"/>
                    <a:pt x="220" y="433"/>
                    <a:pt x="181" y="445"/>
                  </a:cubicBezTo>
                  <a:cubicBezTo>
                    <a:pt x="138" y="491"/>
                    <a:pt x="56" y="501"/>
                    <a:pt x="0" y="529"/>
                  </a:cubicBezTo>
                  <a:cubicBezTo>
                    <a:pt x="17" y="564"/>
                    <a:pt x="36" y="606"/>
                    <a:pt x="68" y="627"/>
                  </a:cubicBezTo>
                  <a:cubicBezTo>
                    <a:pt x="79" y="663"/>
                    <a:pt x="104" y="692"/>
                    <a:pt x="121" y="726"/>
                  </a:cubicBezTo>
                  <a:cubicBezTo>
                    <a:pt x="141" y="810"/>
                    <a:pt x="113" y="707"/>
                    <a:pt x="144" y="779"/>
                  </a:cubicBezTo>
                  <a:cubicBezTo>
                    <a:pt x="150" y="793"/>
                    <a:pt x="158" y="857"/>
                    <a:pt x="159" y="862"/>
                  </a:cubicBezTo>
                  <a:cubicBezTo>
                    <a:pt x="154" y="962"/>
                    <a:pt x="153" y="1030"/>
                    <a:pt x="128" y="1120"/>
                  </a:cubicBezTo>
                  <a:cubicBezTo>
                    <a:pt x="125" y="1130"/>
                    <a:pt x="103" y="1217"/>
                    <a:pt x="106" y="1226"/>
                  </a:cubicBezTo>
                  <a:cubicBezTo>
                    <a:pt x="109" y="1233"/>
                    <a:pt x="121" y="1221"/>
                    <a:pt x="128" y="1219"/>
                  </a:cubicBezTo>
                  <a:cubicBezTo>
                    <a:pt x="138" y="1216"/>
                    <a:pt x="149" y="1213"/>
                    <a:pt x="159" y="1211"/>
                  </a:cubicBezTo>
                  <a:cubicBezTo>
                    <a:pt x="203" y="1202"/>
                    <a:pt x="245" y="1191"/>
                    <a:pt x="288" y="1181"/>
                  </a:cubicBezTo>
                  <a:cubicBezTo>
                    <a:pt x="346" y="1183"/>
                    <a:pt x="404" y="1184"/>
                    <a:pt x="462" y="1188"/>
                  </a:cubicBezTo>
                  <a:cubicBezTo>
                    <a:pt x="480" y="1189"/>
                    <a:pt x="497" y="1193"/>
                    <a:pt x="515" y="1196"/>
                  </a:cubicBezTo>
                  <a:cubicBezTo>
                    <a:pt x="538" y="1200"/>
                    <a:pt x="583" y="1211"/>
                    <a:pt x="583" y="1211"/>
                  </a:cubicBezTo>
                  <a:cubicBezTo>
                    <a:pt x="611" y="1229"/>
                    <a:pt x="629" y="1249"/>
                    <a:pt x="659" y="1264"/>
                  </a:cubicBezTo>
                  <a:cubicBezTo>
                    <a:pt x="676" y="1291"/>
                    <a:pt x="694" y="1307"/>
                    <a:pt x="720" y="1325"/>
                  </a:cubicBezTo>
                  <a:cubicBezTo>
                    <a:pt x="742" y="1357"/>
                    <a:pt x="769" y="1388"/>
                    <a:pt x="795" y="1416"/>
                  </a:cubicBezTo>
                  <a:cubicBezTo>
                    <a:pt x="808" y="1452"/>
                    <a:pt x="814" y="1478"/>
                    <a:pt x="841" y="1507"/>
                  </a:cubicBezTo>
                  <a:cubicBezTo>
                    <a:pt x="864" y="1472"/>
                    <a:pt x="885" y="1447"/>
                    <a:pt x="909" y="1416"/>
                  </a:cubicBezTo>
                  <a:cubicBezTo>
                    <a:pt x="968" y="1341"/>
                    <a:pt x="916" y="1392"/>
                    <a:pt x="955" y="1355"/>
                  </a:cubicBezTo>
                  <a:cubicBezTo>
                    <a:pt x="967" y="1304"/>
                    <a:pt x="956" y="1333"/>
                    <a:pt x="1000" y="1272"/>
                  </a:cubicBezTo>
                  <a:cubicBezTo>
                    <a:pt x="1032" y="1228"/>
                    <a:pt x="973" y="1270"/>
                    <a:pt x="1030" y="1219"/>
                  </a:cubicBezTo>
                  <a:cubicBezTo>
                    <a:pt x="1053" y="1198"/>
                    <a:pt x="1099" y="1167"/>
                    <a:pt x="1129" y="1158"/>
                  </a:cubicBezTo>
                  <a:cubicBezTo>
                    <a:pt x="1215" y="1102"/>
                    <a:pt x="1292" y="1089"/>
                    <a:pt x="1394" y="1075"/>
                  </a:cubicBezTo>
                  <a:cubicBezTo>
                    <a:pt x="1376" y="1017"/>
                    <a:pt x="1369" y="943"/>
                    <a:pt x="1333" y="893"/>
                  </a:cubicBezTo>
                  <a:cubicBezTo>
                    <a:pt x="1325" y="867"/>
                    <a:pt x="1317" y="843"/>
                    <a:pt x="1311" y="817"/>
                  </a:cubicBezTo>
                  <a:cubicBezTo>
                    <a:pt x="1318" y="662"/>
                    <a:pt x="1308" y="649"/>
                    <a:pt x="1379" y="536"/>
                  </a:cubicBezTo>
                  <a:cubicBezTo>
                    <a:pt x="1402" y="499"/>
                    <a:pt x="1431" y="469"/>
                    <a:pt x="1462" y="438"/>
                  </a:cubicBezTo>
                  <a:cubicBezTo>
                    <a:pt x="1470" y="430"/>
                    <a:pt x="1485" y="415"/>
                    <a:pt x="1485" y="415"/>
                  </a:cubicBezTo>
                  <a:cubicBezTo>
                    <a:pt x="1497" y="381"/>
                    <a:pt x="1493" y="376"/>
                    <a:pt x="1462" y="362"/>
                  </a:cubicBezTo>
                  <a:cubicBezTo>
                    <a:pt x="1369" y="319"/>
                    <a:pt x="1432" y="343"/>
                    <a:pt x="1379" y="324"/>
                  </a:cubicBezTo>
                  <a:cubicBezTo>
                    <a:pt x="1329" y="287"/>
                    <a:pt x="1288" y="252"/>
                    <a:pt x="1250" y="203"/>
                  </a:cubicBezTo>
                  <a:cubicBezTo>
                    <a:pt x="1239" y="166"/>
                    <a:pt x="1217" y="122"/>
                    <a:pt x="1197" y="89"/>
                  </a:cubicBezTo>
                  <a:cubicBezTo>
                    <a:pt x="1187" y="40"/>
                    <a:pt x="1195" y="18"/>
                    <a:pt x="1144" y="44"/>
                  </a:cubicBezTo>
                  <a:cubicBezTo>
                    <a:pt x="1108" y="99"/>
                    <a:pt x="1054" y="113"/>
                    <a:pt x="992" y="127"/>
                  </a:cubicBezTo>
                  <a:cubicBezTo>
                    <a:pt x="926" y="125"/>
                    <a:pt x="860" y="126"/>
                    <a:pt x="795" y="120"/>
                  </a:cubicBezTo>
                  <a:cubicBezTo>
                    <a:pt x="710" y="113"/>
                    <a:pt x="640" y="68"/>
                    <a:pt x="560" y="44"/>
                  </a:cubicBezTo>
                  <a:cubicBezTo>
                    <a:pt x="509" y="9"/>
                    <a:pt x="527" y="0"/>
                    <a:pt x="500" y="29"/>
                  </a:cubicBezTo>
                  <a:cubicBezTo>
                    <a:pt x="487" y="65"/>
                    <a:pt x="457" y="93"/>
                    <a:pt x="439" y="12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Freeform 23" descr="Гранит"/>
            <p:cNvSpPr>
              <a:spLocks/>
            </p:cNvSpPr>
            <p:nvPr/>
          </p:nvSpPr>
          <p:spPr bwMode="auto">
            <a:xfrm>
              <a:off x="2496" y="2976"/>
              <a:ext cx="485" cy="417"/>
            </a:xfrm>
            <a:custGeom>
              <a:avLst/>
              <a:gdLst>
                <a:gd name="T0" fmla="*/ 296 w 485"/>
                <a:gd name="T1" fmla="*/ 45 h 417"/>
                <a:gd name="T2" fmla="*/ 197 w 485"/>
                <a:gd name="T3" fmla="*/ 0 h 417"/>
                <a:gd name="T4" fmla="*/ 99 w 485"/>
                <a:gd name="T5" fmla="*/ 38 h 417"/>
                <a:gd name="T6" fmla="*/ 46 w 485"/>
                <a:gd name="T7" fmla="*/ 98 h 417"/>
                <a:gd name="T8" fmla="*/ 38 w 485"/>
                <a:gd name="T9" fmla="*/ 174 h 417"/>
                <a:gd name="T10" fmla="*/ 8 w 485"/>
                <a:gd name="T11" fmla="*/ 197 h 417"/>
                <a:gd name="T12" fmla="*/ 0 w 485"/>
                <a:gd name="T13" fmla="*/ 227 h 417"/>
                <a:gd name="T14" fmla="*/ 38 w 485"/>
                <a:gd name="T15" fmla="*/ 295 h 417"/>
                <a:gd name="T16" fmla="*/ 69 w 485"/>
                <a:gd name="T17" fmla="*/ 326 h 417"/>
                <a:gd name="T18" fmla="*/ 99 w 485"/>
                <a:gd name="T19" fmla="*/ 333 h 417"/>
                <a:gd name="T20" fmla="*/ 122 w 485"/>
                <a:gd name="T21" fmla="*/ 386 h 417"/>
                <a:gd name="T22" fmla="*/ 175 w 485"/>
                <a:gd name="T23" fmla="*/ 417 h 417"/>
                <a:gd name="T24" fmla="*/ 258 w 485"/>
                <a:gd name="T25" fmla="*/ 371 h 417"/>
                <a:gd name="T26" fmla="*/ 296 w 485"/>
                <a:gd name="T27" fmla="*/ 295 h 417"/>
                <a:gd name="T28" fmla="*/ 372 w 485"/>
                <a:gd name="T29" fmla="*/ 273 h 417"/>
                <a:gd name="T30" fmla="*/ 470 w 485"/>
                <a:gd name="T31" fmla="*/ 257 h 417"/>
                <a:gd name="T32" fmla="*/ 485 w 485"/>
                <a:gd name="T33" fmla="*/ 144 h 417"/>
                <a:gd name="T34" fmla="*/ 296 w 485"/>
                <a:gd name="T35" fmla="*/ 38 h 417"/>
                <a:gd name="T36" fmla="*/ 296 w 485"/>
                <a:gd name="T37" fmla="*/ 45 h 4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5"/>
                <a:gd name="T58" fmla="*/ 0 h 417"/>
                <a:gd name="T59" fmla="*/ 485 w 485"/>
                <a:gd name="T60" fmla="*/ 417 h 4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5" h="417">
                  <a:moveTo>
                    <a:pt x="296" y="45"/>
                  </a:moveTo>
                  <a:cubicBezTo>
                    <a:pt x="266" y="15"/>
                    <a:pt x="236" y="9"/>
                    <a:pt x="197" y="0"/>
                  </a:cubicBezTo>
                  <a:cubicBezTo>
                    <a:pt x="163" y="25"/>
                    <a:pt x="140" y="29"/>
                    <a:pt x="99" y="38"/>
                  </a:cubicBezTo>
                  <a:cubicBezTo>
                    <a:pt x="64" y="91"/>
                    <a:pt x="84" y="73"/>
                    <a:pt x="46" y="98"/>
                  </a:cubicBezTo>
                  <a:cubicBezTo>
                    <a:pt x="43" y="123"/>
                    <a:pt x="47" y="150"/>
                    <a:pt x="38" y="174"/>
                  </a:cubicBezTo>
                  <a:cubicBezTo>
                    <a:pt x="33" y="186"/>
                    <a:pt x="15" y="187"/>
                    <a:pt x="8" y="197"/>
                  </a:cubicBezTo>
                  <a:cubicBezTo>
                    <a:pt x="2" y="205"/>
                    <a:pt x="3" y="217"/>
                    <a:pt x="0" y="227"/>
                  </a:cubicBezTo>
                  <a:cubicBezTo>
                    <a:pt x="7" y="262"/>
                    <a:pt x="3" y="284"/>
                    <a:pt x="38" y="295"/>
                  </a:cubicBezTo>
                  <a:cubicBezTo>
                    <a:pt x="48" y="305"/>
                    <a:pt x="57" y="318"/>
                    <a:pt x="69" y="326"/>
                  </a:cubicBezTo>
                  <a:cubicBezTo>
                    <a:pt x="78" y="331"/>
                    <a:pt x="91" y="327"/>
                    <a:pt x="99" y="333"/>
                  </a:cubicBezTo>
                  <a:cubicBezTo>
                    <a:pt x="114" y="345"/>
                    <a:pt x="108" y="372"/>
                    <a:pt x="122" y="386"/>
                  </a:cubicBezTo>
                  <a:cubicBezTo>
                    <a:pt x="136" y="400"/>
                    <a:pt x="158" y="405"/>
                    <a:pt x="175" y="417"/>
                  </a:cubicBezTo>
                  <a:cubicBezTo>
                    <a:pt x="215" y="409"/>
                    <a:pt x="236" y="405"/>
                    <a:pt x="258" y="371"/>
                  </a:cubicBezTo>
                  <a:cubicBezTo>
                    <a:pt x="249" y="321"/>
                    <a:pt x="243" y="309"/>
                    <a:pt x="296" y="295"/>
                  </a:cubicBezTo>
                  <a:cubicBezTo>
                    <a:pt x="345" y="320"/>
                    <a:pt x="330" y="300"/>
                    <a:pt x="372" y="273"/>
                  </a:cubicBezTo>
                  <a:cubicBezTo>
                    <a:pt x="423" y="289"/>
                    <a:pt x="423" y="291"/>
                    <a:pt x="470" y="257"/>
                  </a:cubicBezTo>
                  <a:cubicBezTo>
                    <a:pt x="443" y="218"/>
                    <a:pt x="444" y="172"/>
                    <a:pt x="485" y="144"/>
                  </a:cubicBezTo>
                  <a:cubicBezTo>
                    <a:pt x="448" y="88"/>
                    <a:pt x="357" y="58"/>
                    <a:pt x="296" y="38"/>
                  </a:cubicBezTo>
                  <a:cubicBezTo>
                    <a:pt x="256" y="47"/>
                    <a:pt x="256" y="45"/>
                    <a:pt x="296" y="45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" name="Пятиугольник 11"/>
          <p:cNvSpPr/>
          <p:nvPr/>
        </p:nvSpPr>
        <p:spPr bwMode="auto">
          <a:xfrm rot="5400000">
            <a:off x="1272989" y="1540505"/>
            <a:ext cx="1550894" cy="89647"/>
          </a:xfrm>
          <a:prstGeom prst="homePlate">
            <a:avLst>
              <a:gd name="adj" fmla="val 858311"/>
            </a:avLst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6870" name="Picture 70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4893652" y="160704"/>
            <a:ext cx="3821113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7" name="Text Box 17"/>
          <p:cNvSpPr txBox="1">
            <a:spLocks noChangeArrowheads="1"/>
          </p:cNvSpPr>
          <p:nvPr/>
        </p:nvSpPr>
        <p:spPr bwMode="auto">
          <a:xfrm>
            <a:off x="0" y="3774079"/>
            <a:ext cx="9144000" cy="308392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ru-RU" sz="2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Микроэлектрод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 - 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стеклянная трубочка</a:t>
            </a:r>
            <a:r>
              <a:rPr lang="en-US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с вытянутым концом. 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</a:endParaRPr>
          </a:p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Диаметр кончика </a:t>
            </a:r>
            <a:r>
              <a:rPr lang="ru-RU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микроэлектрода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 1-3 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мкм, что позволяет 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проткнуть 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мембрану 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клетки без нарушения ее целостности. 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</a:endParaRPr>
          </a:p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ru-RU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Микроэлектрод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заполнен раствором </a:t>
            </a:r>
            <a:r>
              <a:rPr lang="en-US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KCl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, что позволяет проводить через него электрический ток. 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</a:endParaRPr>
          </a:p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Это позволяет 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измерить разность потенциала между цитоплазмой клетки и межклеточной средой.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5633" name="Text Box 47"/>
          <p:cNvSpPr txBox="1">
            <a:spLocks noChangeArrowheads="1"/>
          </p:cNvSpPr>
          <p:nvPr/>
        </p:nvSpPr>
        <p:spPr bwMode="auto">
          <a:xfrm>
            <a:off x="1881188" y="287338"/>
            <a:ext cx="1201737" cy="355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/>
            <a:r>
              <a:rPr lang="ru-RU" sz="1600" b="0"/>
              <a:t>вольтметр</a:t>
            </a:r>
          </a:p>
        </p:txBody>
      </p:sp>
      <p:cxnSp>
        <p:nvCxnSpPr>
          <p:cNvPr id="37" name="Прямая соединительная линия 36"/>
          <p:cNvCxnSpPr>
            <a:cxnSpLocks noChangeShapeType="1"/>
          </p:cNvCxnSpPr>
          <p:nvPr/>
        </p:nvCxnSpPr>
        <p:spPr bwMode="auto">
          <a:xfrm rot="16200000" flipH="1">
            <a:off x="1659731" y="1042194"/>
            <a:ext cx="782638" cy="127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Прямая соединительная линия 38"/>
          <p:cNvCxnSpPr>
            <a:cxnSpLocks noChangeShapeType="1"/>
          </p:cNvCxnSpPr>
          <p:nvPr/>
        </p:nvCxnSpPr>
        <p:spPr bwMode="auto">
          <a:xfrm rot="5400000">
            <a:off x="2086769" y="1445419"/>
            <a:ext cx="1673225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" name="Прямая соединительная линия 40"/>
          <p:cNvCxnSpPr>
            <a:cxnSpLocks noChangeShapeType="1"/>
          </p:cNvCxnSpPr>
          <p:nvPr/>
        </p:nvCxnSpPr>
        <p:spPr bwMode="auto">
          <a:xfrm>
            <a:off x="2659063" y="2293938"/>
            <a:ext cx="504825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6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5301 " pathEditMode="relative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6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2" grpId="1" animBg="1"/>
      <p:bldP spid="2563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Скругленный прямоугольник 115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6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DCD8F2-5B96-408C-98BE-E8B80A8F370E}" type="slidenum">
              <a:rPr lang="ru-RU" smtClean="0"/>
              <a:pPr/>
              <a:t>60</a:t>
            </a:fld>
            <a:endParaRPr lang="ru-RU" smtClean="0"/>
          </a:p>
        </p:txBody>
      </p:sp>
      <p:sp>
        <p:nvSpPr>
          <p:cNvPr id="29699" name="Text Box 94"/>
          <p:cNvSpPr txBox="1">
            <a:spLocks noChangeArrowheads="1"/>
          </p:cNvSpPr>
          <p:nvPr/>
        </p:nvSpPr>
        <p:spPr bwMode="auto">
          <a:xfrm>
            <a:off x="76200" y="76200"/>
            <a:ext cx="856456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>
                <a:latin typeface="Tahoma" pitchFamily="34" charset="0"/>
              </a:rPr>
              <a:t>Этот рисунок – из предыдущей лекции. Однако он подходит для</a:t>
            </a:r>
          </a:p>
          <a:p>
            <a:r>
              <a:rPr lang="ru-RU" sz="2200">
                <a:latin typeface="Tahoma" pitchFamily="34" charset="0"/>
              </a:rPr>
              <a:t>иллюстрации как вклада </a:t>
            </a:r>
            <a:r>
              <a:rPr lang="en-US" sz="2200"/>
              <a:t>Na</a:t>
            </a:r>
            <a:r>
              <a:rPr lang="en-US" sz="2200" baseline="30000"/>
              <a:t>+</a:t>
            </a:r>
            <a:r>
              <a:rPr lang="en-US" sz="2200"/>
              <a:t>-K</a:t>
            </a:r>
            <a:r>
              <a:rPr lang="en-US" sz="2200" baseline="30000"/>
              <a:t>+</a:t>
            </a:r>
            <a:r>
              <a:rPr lang="ru-RU" sz="2200"/>
              <a:t>-АТФазы в поддержание ПП, </a:t>
            </a:r>
          </a:p>
          <a:p>
            <a:r>
              <a:rPr lang="ru-RU" sz="2200"/>
              <a:t>так и ее важнейшей роли в «ликвидации последствий» ПД.</a:t>
            </a:r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6538913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0E3C1FB-2C24-4DC2-898F-74A777EFA6B4}" type="slidenum">
              <a:rPr lang="ru-RU" sz="1400"/>
              <a:pPr algn="r"/>
              <a:t>60</a:t>
            </a:fld>
            <a:endParaRPr lang="ru-RU" sz="1400"/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7148513" y="6251575"/>
            <a:ext cx="1995487" cy="53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/>
              <a:t>внутриклеточная</a:t>
            </a:r>
          </a:p>
          <a:p>
            <a:pPr>
              <a:lnSpc>
                <a:spcPct val="80000"/>
              </a:lnSpc>
            </a:pPr>
            <a:r>
              <a:rPr lang="ru-RU" sz="1800"/>
              <a:t>среда</a:t>
            </a:r>
          </a:p>
        </p:txBody>
      </p:sp>
      <p:sp>
        <p:nvSpPr>
          <p:cNvPr id="29702" name="Freeform 4"/>
          <p:cNvSpPr>
            <a:spLocks/>
          </p:cNvSpPr>
          <p:nvPr/>
        </p:nvSpPr>
        <p:spPr bwMode="auto">
          <a:xfrm>
            <a:off x="4546600" y="3605213"/>
            <a:ext cx="4595813" cy="3252787"/>
          </a:xfrm>
          <a:custGeom>
            <a:avLst/>
            <a:gdLst>
              <a:gd name="T0" fmla="*/ 4595813 w 2895"/>
              <a:gd name="T1" fmla="*/ 76200 h 2049"/>
              <a:gd name="T2" fmla="*/ 3608388 w 2895"/>
              <a:gd name="T3" fmla="*/ 88900 h 2049"/>
              <a:gd name="T4" fmla="*/ 3332163 w 2895"/>
              <a:gd name="T5" fmla="*/ 123825 h 2049"/>
              <a:gd name="T6" fmla="*/ 3030538 w 2895"/>
              <a:gd name="T7" fmla="*/ 160337 h 2049"/>
              <a:gd name="T8" fmla="*/ 2946400 w 2895"/>
              <a:gd name="T9" fmla="*/ 173037 h 2049"/>
              <a:gd name="T10" fmla="*/ 2767013 w 2895"/>
              <a:gd name="T11" fmla="*/ 184150 h 2049"/>
              <a:gd name="T12" fmla="*/ 2428875 w 2895"/>
              <a:gd name="T13" fmla="*/ 280987 h 2049"/>
              <a:gd name="T14" fmla="*/ 2176463 w 2895"/>
              <a:gd name="T15" fmla="*/ 352425 h 2049"/>
              <a:gd name="T16" fmla="*/ 2008188 w 2895"/>
              <a:gd name="T17" fmla="*/ 412750 h 2049"/>
              <a:gd name="T18" fmla="*/ 1863725 w 2895"/>
              <a:gd name="T19" fmla="*/ 461962 h 2049"/>
              <a:gd name="T20" fmla="*/ 1671638 w 2895"/>
              <a:gd name="T21" fmla="*/ 533400 h 2049"/>
              <a:gd name="T22" fmla="*/ 1563688 w 2895"/>
              <a:gd name="T23" fmla="*/ 569912 h 2049"/>
              <a:gd name="T24" fmla="*/ 1430338 w 2895"/>
              <a:gd name="T25" fmla="*/ 641350 h 2049"/>
              <a:gd name="T26" fmla="*/ 1311275 w 2895"/>
              <a:gd name="T27" fmla="*/ 666750 h 2049"/>
              <a:gd name="T28" fmla="*/ 1166813 w 2895"/>
              <a:gd name="T29" fmla="*/ 762000 h 2049"/>
              <a:gd name="T30" fmla="*/ 1033463 w 2895"/>
              <a:gd name="T31" fmla="*/ 919162 h 2049"/>
              <a:gd name="T32" fmla="*/ 962025 w 2895"/>
              <a:gd name="T33" fmla="*/ 979487 h 2049"/>
              <a:gd name="T34" fmla="*/ 854075 w 2895"/>
              <a:gd name="T35" fmla="*/ 1182687 h 2049"/>
              <a:gd name="T36" fmla="*/ 768350 w 2895"/>
              <a:gd name="T37" fmla="*/ 1279525 h 2049"/>
              <a:gd name="T38" fmla="*/ 684213 w 2895"/>
              <a:gd name="T39" fmla="*/ 1387475 h 2049"/>
              <a:gd name="T40" fmla="*/ 612775 w 2895"/>
              <a:gd name="T41" fmla="*/ 1460499 h 2049"/>
              <a:gd name="T42" fmla="*/ 588963 w 2895"/>
              <a:gd name="T43" fmla="*/ 1508124 h 2049"/>
              <a:gd name="T44" fmla="*/ 552450 w 2895"/>
              <a:gd name="T45" fmla="*/ 1531937 h 2049"/>
              <a:gd name="T46" fmla="*/ 347663 w 2895"/>
              <a:gd name="T47" fmla="*/ 1749425 h 2049"/>
              <a:gd name="T48" fmla="*/ 252413 w 2895"/>
              <a:gd name="T49" fmla="*/ 1928812 h 2049"/>
              <a:gd name="T50" fmla="*/ 203200 w 2895"/>
              <a:gd name="T51" fmla="*/ 1989137 h 2049"/>
              <a:gd name="T52" fmla="*/ 192088 w 2895"/>
              <a:gd name="T53" fmla="*/ 2025649 h 2049"/>
              <a:gd name="T54" fmla="*/ 142875 w 2895"/>
              <a:gd name="T55" fmla="*/ 2109787 h 2049"/>
              <a:gd name="T56" fmla="*/ 95250 w 2895"/>
              <a:gd name="T57" fmla="*/ 2278062 h 2049"/>
              <a:gd name="T58" fmla="*/ 82550 w 2895"/>
              <a:gd name="T59" fmla="*/ 2314574 h 2049"/>
              <a:gd name="T60" fmla="*/ 11113 w 2895"/>
              <a:gd name="T61" fmla="*/ 2711449 h 2049"/>
              <a:gd name="T62" fmla="*/ 47625 w 2895"/>
              <a:gd name="T63" fmla="*/ 3205161 h 2049"/>
              <a:gd name="T64" fmla="*/ 34925 w 2895"/>
              <a:gd name="T65" fmla="*/ 3252787 h 20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895"/>
              <a:gd name="T100" fmla="*/ 0 h 2049"/>
              <a:gd name="T101" fmla="*/ 2895 w 2895"/>
              <a:gd name="T102" fmla="*/ 2049 h 20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895" h="2049">
                <a:moveTo>
                  <a:pt x="2895" y="48"/>
                </a:moveTo>
                <a:cubicBezTo>
                  <a:pt x="2737" y="0"/>
                  <a:pt x="2457" y="49"/>
                  <a:pt x="2273" y="56"/>
                </a:cubicBezTo>
                <a:cubicBezTo>
                  <a:pt x="2210" y="71"/>
                  <a:pt x="2171" y="74"/>
                  <a:pt x="2099" y="78"/>
                </a:cubicBezTo>
                <a:cubicBezTo>
                  <a:pt x="2029" y="87"/>
                  <a:pt x="1984" y="96"/>
                  <a:pt x="1909" y="101"/>
                </a:cubicBezTo>
                <a:cubicBezTo>
                  <a:pt x="1891" y="104"/>
                  <a:pt x="1874" y="107"/>
                  <a:pt x="1856" y="109"/>
                </a:cubicBezTo>
                <a:cubicBezTo>
                  <a:pt x="1818" y="112"/>
                  <a:pt x="1780" y="111"/>
                  <a:pt x="1743" y="116"/>
                </a:cubicBezTo>
                <a:cubicBezTo>
                  <a:pt x="1670" y="127"/>
                  <a:pt x="1609" y="167"/>
                  <a:pt x="1530" y="177"/>
                </a:cubicBezTo>
                <a:cubicBezTo>
                  <a:pt x="1477" y="191"/>
                  <a:pt x="1425" y="210"/>
                  <a:pt x="1371" y="222"/>
                </a:cubicBezTo>
                <a:cubicBezTo>
                  <a:pt x="1336" y="240"/>
                  <a:pt x="1302" y="249"/>
                  <a:pt x="1265" y="260"/>
                </a:cubicBezTo>
                <a:cubicBezTo>
                  <a:pt x="1235" y="281"/>
                  <a:pt x="1206" y="276"/>
                  <a:pt x="1174" y="291"/>
                </a:cubicBezTo>
                <a:cubicBezTo>
                  <a:pt x="1122" y="315"/>
                  <a:pt x="1106" y="326"/>
                  <a:pt x="1053" y="336"/>
                </a:cubicBezTo>
                <a:cubicBezTo>
                  <a:pt x="948" y="388"/>
                  <a:pt x="1107" y="312"/>
                  <a:pt x="985" y="359"/>
                </a:cubicBezTo>
                <a:cubicBezTo>
                  <a:pt x="955" y="370"/>
                  <a:pt x="931" y="394"/>
                  <a:pt x="901" y="404"/>
                </a:cubicBezTo>
                <a:cubicBezTo>
                  <a:pt x="877" y="412"/>
                  <a:pt x="851" y="413"/>
                  <a:pt x="826" y="420"/>
                </a:cubicBezTo>
                <a:cubicBezTo>
                  <a:pt x="798" y="446"/>
                  <a:pt x="765" y="459"/>
                  <a:pt x="735" y="480"/>
                </a:cubicBezTo>
                <a:cubicBezTo>
                  <a:pt x="701" y="504"/>
                  <a:pt x="680" y="550"/>
                  <a:pt x="651" y="579"/>
                </a:cubicBezTo>
                <a:cubicBezTo>
                  <a:pt x="600" y="630"/>
                  <a:pt x="656" y="553"/>
                  <a:pt x="606" y="617"/>
                </a:cubicBezTo>
                <a:cubicBezTo>
                  <a:pt x="574" y="658"/>
                  <a:pt x="566" y="703"/>
                  <a:pt x="538" y="745"/>
                </a:cubicBezTo>
                <a:cubicBezTo>
                  <a:pt x="523" y="767"/>
                  <a:pt x="501" y="786"/>
                  <a:pt x="484" y="806"/>
                </a:cubicBezTo>
                <a:cubicBezTo>
                  <a:pt x="466" y="828"/>
                  <a:pt x="450" y="853"/>
                  <a:pt x="431" y="874"/>
                </a:cubicBezTo>
                <a:cubicBezTo>
                  <a:pt x="417" y="890"/>
                  <a:pt x="396" y="901"/>
                  <a:pt x="386" y="920"/>
                </a:cubicBezTo>
                <a:cubicBezTo>
                  <a:pt x="381" y="930"/>
                  <a:pt x="378" y="941"/>
                  <a:pt x="371" y="950"/>
                </a:cubicBezTo>
                <a:cubicBezTo>
                  <a:pt x="365" y="957"/>
                  <a:pt x="354" y="959"/>
                  <a:pt x="348" y="965"/>
                </a:cubicBezTo>
                <a:cubicBezTo>
                  <a:pt x="304" y="1009"/>
                  <a:pt x="262" y="1056"/>
                  <a:pt x="219" y="1102"/>
                </a:cubicBezTo>
                <a:cubicBezTo>
                  <a:pt x="209" y="1144"/>
                  <a:pt x="184" y="1180"/>
                  <a:pt x="159" y="1215"/>
                </a:cubicBezTo>
                <a:cubicBezTo>
                  <a:pt x="138" y="1276"/>
                  <a:pt x="169" y="1201"/>
                  <a:pt x="128" y="1253"/>
                </a:cubicBezTo>
                <a:cubicBezTo>
                  <a:pt x="123" y="1259"/>
                  <a:pt x="124" y="1269"/>
                  <a:pt x="121" y="1276"/>
                </a:cubicBezTo>
                <a:cubicBezTo>
                  <a:pt x="112" y="1294"/>
                  <a:pt x="100" y="1311"/>
                  <a:pt x="90" y="1329"/>
                </a:cubicBezTo>
                <a:cubicBezTo>
                  <a:pt x="72" y="1401"/>
                  <a:pt x="81" y="1374"/>
                  <a:pt x="60" y="1435"/>
                </a:cubicBezTo>
                <a:cubicBezTo>
                  <a:pt x="57" y="1443"/>
                  <a:pt x="52" y="1458"/>
                  <a:pt x="52" y="1458"/>
                </a:cubicBezTo>
                <a:cubicBezTo>
                  <a:pt x="43" y="1542"/>
                  <a:pt x="22" y="1624"/>
                  <a:pt x="7" y="1708"/>
                </a:cubicBezTo>
                <a:cubicBezTo>
                  <a:pt x="0" y="1819"/>
                  <a:pt x="3" y="1913"/>
                  <a:pt x="30" y="2019"/>
                </a:cubicBezTo>
                <a:cubicBezTo>
                  <a:pt x="27" y="2029"/>
                  <a:pt x="22" y="2049"/>
                  <a:pt x="22" y="2049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9703" name="Group 5"/>
          <p:cNvGrpSpPr>
            <a:grpSpLocks/>
          </p:cNvGrpSpPr>
          <p:nvPr/>
        </p:nvGrpSpPr>
        <p:grpSpPr bwMode="auto">
          <a:xfrm>
            <a:off x="3836988" y="2997200"/>
            <a:ext cx="304800" cy="304800"/>
            <a:chOff x="2448" y="2448"/>
            <a:chExt cx="192" cy="192"/>
          </a:xfrm>
        </p:grpSpPr>
        <p:sp>
          <p:nvSpPr>
            <p:cNvPr id="29809" name="Oval 6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810" name="Line 7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11" name="Line 8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04" name="Group 42"/>
          <p:cNvGrpSpPr>
            <a:grpSpLocks/>
          </p:cNvGrpSpPr>
          <p:nvPr/>
        </p:nvGrpSpPr>
        <p:grpSpPr bwMode="auto">
          <a:xfrm>
            <a:off x="7005638" y="5229225"/>
            <a:ext cx="304800" cy="304800"/>
            <a:chOff x="2448" y="2448"/>
            <a:chExt cx="192" cy="192"/>
          </a:xfrm>
        </p:grpSpPr>
        <p:sp>
          <p:nvSpPr>
            <p:cNvPr id="29806" name="Oval 43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807" name="Line 44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08" name="Line 45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05" name="Group 46"/>
          <p:cNvGrpSpPr>
            <a:grpSpLocks/>
          </p:cNvGrpSpPr>
          <p:nvPr/>
        </p:nvGrpSpPr>
        <p:grpSpPr bwMode="auto">
          <a:xfrm>
            <a:off x="6357938" y="5445125"/>
            <a:ext cx="304800" cy="304800"/>
            <a:chOff x="2448" y="2448"/>
            <a:chExt cx="192" cy="192"/>
          </a:xfrm>
        </p:grpSpPr>
        <p:sp>
          <p:nvSpPr>
            <p:cNvPr id="29803" name="Oval 47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804" name="Line 48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05" name="Line 49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06" name="Group 66"/>
          <p:cNvGrpSpPr>
            <a:grpSpLocks/>
          </p:cNvGrpSpPr>
          <p:nvPr/>
        </p:nvGrpSpPr>
        <p:grpSpPr bwMode="auto">
          <a:xfrm>
            <a:off x="8520113" y="5638800"/>
            <a:ext cx="304800" cy="304800"/>
            <a:chOff x="2448" y="2448"/>
            <a:chExt cx="192" cy="192"/>
          </a:xfrm>
        </p:grpSpPr>
        <p:sp>
          <p:nvSpPr>
            <p:cNvPr id="29800" name="Oval 67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801" name="Line 68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02" name="Line 69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07" name="Group 205"/>
          <p:cNvGrpSpPr>
            <a:grpSpLocks/>
          </p:cNvGrpSpPr>
          <p:nvPr/>
        </p:nvGrpSpPr>
        <p:grpSpPr bwMode="auto">
          <a:xfrm>
            <a:off x="4557713" y="5084763"/>
            <a:ext cx="1439862" cy="935037"/>
            <a:chOff x="2871" y="3203"/>
            <a:chExt cx="907" cy="589"/>
          </a:xfrm>
        </p:grpSpPr>
        <p:grpSp>
          <p:nvGrpSpPr>
            <p:cNvPr id="29788" name="Group 50"/>
            <p:cNvGrpSpPr>
              <a:grpSpLocks/>
            </p:cNvGrpSpPr>
            <p:nvPr/>
          </p:nvGrpSpPr>
          <p:grpSpPr bwMode="auto">
            <a:xfrm>
              <a:off x="3461" y="3203"/>
              <a:ext cx="192" cy="192"/>
              <a:chOff x="2448" y="2448"/>
              <a:chExt cx="192" cy="192"/>
            </a:xfrm>
          </p:grpSpPr>
          <p:sp>
            <p:nvSpPr>
              <p:cNvPr id="29797" name="Oval 51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98" name="Line 52"/>
              <p:cNvSpPr>
                <a:spLocks noChangeShapeType="1"/>
              </p:cNvSpPr>
              <p:nvPr/>
            </p:nvSpPr>
            <p:spPr bwMode="auto">
              <a:xfrm>
                <a:off x="2448" y="2544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99" name="Line 53"/>
              <p:cNvSpPr>
                <a:spLocks noChangeShapeType="1"/>
              </p:cNvSpPr>
              <p:nvPr/>
            </p:nvSpPr>
            <p:spPr bwMode="auto">
              <a:xfrm flipV="1">
                <a:off x="2544" y="2448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789" name="Group 78"/>
            <p:cNvGrpSpPr>
              <a:grpSpLocks/>
            </p:cNvGrpSpPr>
            <p:nvPr/>
          </p:nvGrpSpPr>
          <p:grpSpPr bwMode="auto">
            <a:xfrm>
              <a:off x="3586" y="3600"/>
              <a:ext cx="192" cy="192"/>
              <a:chOff x="2448" y="2448"/>
              <a:chExt cx="192" cy="192"/>
            </a:xfrm>
          </p:grpSpPr>
          <p:sp>
            <p:nvSpPr>
              <p:cNvPr id="29794" name="Oval 79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95" name="Line 80"/>
              <p:cNvSpPr>
                <a:spLocks noChangeShapeType="1"/>
              </p:cNvSpPr>
              <p:nvPr/>
            </p:nvSpPr>
            <p:spPr bwMode="auto">
              <a:xfrm>
                <a:off x="2448" y="2544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96" name="Line 81"/>
              <p:cNvSpPr>
                <a:spLocks noChangeShapeType="1"/>
              </p:cNvSpPr>
              <p:nvPr/>
            </p:nvSpPr>
            <p:spPr bwMode="auto">
              <a:xfrm flipV="1">
                <a:off x="2544" y="2448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790" name="Group 86"/>
            <p:cNvGrpSpPr>
              <a:grpSpLocks/>
            </p:cNvGrpSpPr>
            <p:nvPr/>
          </p:nvGrpSpPr>
          <p:grpSpPr bwMode="auto">
            <a:xfrm rot="-4082951">
              <a:off x="2871" y="3312"/>
              <a:ext cx="288" cy="288"/>
              <a:chOff x="2112" y="2016"/>
              <a:chExt cx="288" cy="288"/>
            </a:xfrm>
          </p:grpSpPr>
          <p:sp>
            <p:nvSpPr>
              <p:cNvPr id="29791" name="Rectangle 87"/>
              <p:cNvSpPr>
                <a:spLocks noChangeArrowheads="1"/>
              </p:cNvSpPr>
              <p:nvPr/>
            </p:nvSpPr>
            <p:spPr bwMode="auto">
              <a:xfrm>
                <a:off x="2112" y="2016"/>
                <a:ext cx="96" cy="288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792" name="Rectangle 88"/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" cy="288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793" name="Rectangle 89"/>
              <p:cNvSpPr>
                <a:spLocks noChangeArrowheads="1"/>
              </p:cNvSpPr>
              <p:nvPr/>
            </p:nvSpPr>
            <p:spPr bwMode="auto">
              <a:xfrm>
                <a:off x="2208" y="2016"/>
                <a:ext cx="96" cy="288"/>
              </a:xfrm>
              <a:prstGeom prst="rect">
                <a:avLst/>
              </a:prstGeom>
              <a:solidFill>
                <a:srgbClr val="CC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9708" name="Group 144"/>
          <p:cNvGrpSpPr>
            <a:grpSpLocks/>
          </p:cNvGrpSpPr>
          <p:nvPr/>
        </p:nvGrpSpPr>
        <p:grpSpPr bwMode="auto">
          <a:xfrm>
            <a:off x="4757738" y="4276725"/>
            <a:ext cx="304800" cy="304800"/>
            <a:chOff x="2592" y="1888"/>
            <a:chExt cx="192" cy="192"/>
          </a:xfrm>
        </p:grpSpPr>
        <p:sp>
          <p:nvSpPr>
            <p:cNvPr id="29785" name="Oval 91"/>
            <p:cNvSpPr>
              <a:spLocks noChangeArrowheads="1"/>
            </p:cNvSpPr>
            <p:nvPr/>
          </p:nvSpPr>
          <p:spPr bwMode="auto">
            <a:xfrm>
              <a:off x="2592" y="188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86" name="Line 92"/>
            <p:cNvSpPr>
              <a:spLocks noChangeShapeType="1"/>
            </p:cNvSpPr>
            <p:nvPr/>
          </p:nvSpPr>
          <p:spPr bwMode="auto">
            <a:xfrm>
              <a:off x="2592" y="1979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87" name="Line 93"/>
            <p:cNvSpPr>
              <a:spLocks noChangeShapeType="1"/>
            </p:cNvSpPr>
            <p:nvPr/>
          </p:nvSpPr>
          <p:spPr bwMode="auto">
            <a:xfrm flipV="1">
              <a:off x="2688" y="188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09" name="Group 208"/>
          <p:cNvGrpSpPr>
            <a:grpSpLocks/>
          </p:cNvGrpSpPr>
          <p:nvPr/>
        </p:nvGrpSpPr>
        <p:grpSpPr bwMode="auto">
          <a:xfrm>
            <a:off x="7654925" y="3473450"/>
            <a:ext cx="428625" cy="558800"/>
            <a:chOff x="4822" y="2188"/>
            <a:chExt cx="270" cy="352"/>
          </a:xfrm>
        </p:grpSpPr>
        <p:sp>
          <p:nvSpPr>
            <p:cNvPr id="29782" name="Rectangle 111"/>
            <p:cNvSpPr>
              <a:spLocks noChangeArrowheads="1"/>
            </p:cNvSpPr>
            <p:nvPr/>
          </p:nvSpPr>
          <p:spPr bwMode="auto">
            <a:xfrm rot="-669062">
              <a:off x="4822" y="2223"/>
              <a:ext cx="91" cy="31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83" name="Rectangle 112"/>
            <p:cNvSpPr>
              <a:spLocks noChangeArrowheads="1"/>
            </p:cNvSpPr>
            <p:nvPr/>
          </p:nvSpPr>
          <p:spPr bwMode="auto">
            <a:xfrm rot="-669062">
              <a:off x="5001" y="2188"/>
              <a:ext cx="91" cy="31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84" name="Rectangle 113"/>
            <p:cNvSpPr>
              <a:spLocks noChangeArrowheads="1"/>
            </p:cNvSpPr>
            <p:nvPr/>
          </p:nvSpPr>
          <p:spPr bwMode="auto">
            <a:xfrm rot="-669062">
              <a:off x="4912" y="2206"/>
              <a:ext cx="91" cy="317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9710" name="Group 121"/>
          <p:cNvGrpSpPr>
            <a:grpSpLocks/>
          </p:cNvGrpSpPr>
          <p:nvPr/>
        </p:nvGrpSpPr>
        <p:grpSpPr bwMode="auto">
          <a:xfrm>
            <a:off x="7797800" y="4797425"/>
            <a:ext cx="304800" cy="304800"/>
            <a:chOff x="4800" y="1293"/>
            <a:chExt cx="192" cy="192"/>
          </a:xfrm>
        </p:grpSpPr>
        <p:sp>
          <p:nvSpPr>
            <p:cNvPr id="29779" name="Oval 122"/>
            <p:cNvSpPr>
              <a:spLocks noChangeArrowheads="1"/>
            </p:cNvSpPr>
            <p:nvPr/>
          </p:nvSpPr>
          <p:spPr bwMode="auto">
            <a:xfrm>
              <a:off x="4800" y="1293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80" name="Line 123"/>
            <p:cNvSpPr>
              <a:spLocks noChangeShapeType="1"/>
            </p:cNvSpPr>
            <p:nvPr/>
          </p:nvSpPr>
          <p:spPr bwMode="auto">
            <a:xfrm>
              <a:off x="4800" y="1389"/>
              <a:ext cx="19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81" name="Line 124"/>
            <p:cNvSpPr>
              <a:spLocks noChangeShapeType="1"/>
            </p:cNvSpPr>
            <p:nvPr/>
          </p:nvSpPr>
          <p:spPr bwMode="auto">
            <a:xfrm flipV="1">
              <a:off x="4896" y="1293"/>
              <a:ext cx="0" cy="192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29711" name="AutoShape 125"/>
          <p:cNvCxnSpPr>
            <a:cxnSpLocks noChangeShapeType="1"/>
            <a:stCxn id="29752" idx="6"/>
            <a:endCxn id="29779" idx="0"/>
          </p:cNvCxnSpPr>
          <p:nvPr/>
        </p:nvCxnSpPr>
        <p:spPr bwMode="auto">
          <a:xfrm>
            <a:off x="6878638" y="1709738"/>
            <a:ext cx="1071562" cy="3087687"/>
          </a:xfrm>
          <a:prstGeom prst="curvedConnector2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</p:cxnSp>
      <p:grpSp>
        <p:nvGrpSpPr>
          <p:cNvPr id="29712" name="Group 127"/>
          <p:cNvGrpSpPr>
            <a:grpSpLocks/>
          </p:cNvGrpSpPr>
          <p:nvPr/>
        </p:nvGrpSpPr>
        <p:grpSpPr bwMode="auto">
          <a:xfrm>
            <a:off x="6573838" y="2205038"/>
            <a:ext cx="304800" cy="304800"/>
            <a:chOff x="4800" y="1293"/>
            <a:chExt cx="192" cy="192"/>
          </a:xfrm>
        </p:grpSpPr>
        <p:sp>
          <p:nvSpPr>
            <p:cNvPr id="29776" name="Oval 128"/>
            <p:cNvSpPr>
              <a:spLocks noChangeArrowheads="1"/>
            </p:cNvSpPr>
            <p:nvPr/>
          </p:nvSpPr>
          <p:spPr bwMode="auto">
            <a:xfrm>
              <a:off x="4800" y="1293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77" name="Line 129"/>
            <p:cNvSpPr>
              <a:spLocks noChangeShapeType="1"/>
            </p:cNvSpPr>
            <p:nvPr/>
          </p:nvSpPr>
          <p:spPr bwMode="auto">
            <a:xfrm>
              <a:off x="4800" y="1389"/>
              <a:ext cx="19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78" name="Line 130"/>
            <p:cNvSpPr>
              <a:spLocks noChangeShapeType="1"/>
            </p:cNvSpPr>
            <p:nvPr/>
          </p:nvSpPr>
          <p:spPr bwMode="auto">
            <a:xfrm flipV="1">
              <a:off x="4896" y="1293"/>
              <a:ext cx="0" cy="192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13" name="Group 131"/>
          <p:cNvGrpSpPr>
            <a:grpSpLocks/>
          </p:cNvGrpSpPr>
          <p:nvPr/>
        </p:nvGrpSpPr>
        <p:grpSpPr bwMode="auto">
          <a:xfrm>
            <a:off x="5637213" y="1989138"/>
            <a:ext cx="304800" cy="304800"/>
            <a:chOff x="4800" y="1293"/>
            <a:chExt cx="192" cy="192"/>
          </a:xfrm>
        </p:grpSpPr>
        <p:sp>
          <p:nvSpPr>
            <p:cNvPr id="29773" name="Oval 132"/>
            <p:cNvSpPr>
              <a:spLocks noChangeArrowheads="1"/>
            </p:cNvSpPr>
            <p:nvPr/>
          </p:nvSpPr>
          <p:spPr bwMode="auto">
            <a:xfrm>
              <a:off x="4800" y="1293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74" name="Line 133"/>
            <p:cNvSpPr>
              <a:spLocks noChangeShapeType="1"/>
            </p:cNvSpPr>
            <p:nvPr/>
          </p:nvSpPr>
          <p:spPr bwMode="auto">
            <a:xfrm>
              <a:off x="4800" y="1389"/>
              <a:ext cx="19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75" name="Line 134"/>
            <p:cNvSpPr>
              <a:spLocks noChangeShapeType="1"/>
            </p:cNvSpPr>
            <p:nvPr/>
          </p:nvSpPr>
          <p:spPr bwMode="auto">
            <a:xfrm flipV="1">
              <a:off x="4896" y="1293"/>
              <a:ext cx="0" cy="192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14" name="Group 135"/>
          <p:cNvGrpSpPr>
            <a:grpSpLocks/>
          </p:cNvGrpSpPr>
          <p:nvPr/>
        </p:nvGrpSpPr>
        <p:grpSpPr bwMode="auto">
          <a:xfrm>
            <a:off x="7797800" y="2276475"/>
            <a:ext cx="304800" cy="304800"/>
            <a:chOff x="4800" y="1293"/>
            <a:chExt cx="192" cy="192"/>
          </a:xfrm>
        </p:grpSpPr>
        <p:sp>
          <p:nvSpPr>
            <p:cNvPr id="29770" name="Oval 136"/>
            <p:cNvSpPr>
              <a:spLocks noChangeArrowheads="1"/>
            </p:cNvSpPr>
            <p:nvPr/>
          </p:nvSpPr>
          <p:spPr bwMode="auto">
            <a:xfrm>
              <a:off x="4800" y="1293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71" name="Line 137"/>
            <p:cNvSpPr>
              <a:spLocks noChangeShapeType="1"/>
            </p:cNvSpPr>
            <p:nvPr/>
          </p:nvSpPr>
          <p:spPr bwMode="auto">
            <a:xfrm>
              <a:off x="4800" y="1389"/>
              <a:ext cx="19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72" name="Line 138"/>
            <p:cNvSpPr>
              <a:spLocks noChangeShapeType="1"/>
            </p:cNvSpPr>
            <p:nvPr/>
          </p:nvSpPr>
          <p:spPr bwMode="auto">
            <a:xfrm flipV="1">
              <a:off x="4896" y="1293"/>
              <a:ext cx="0" cy="192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29715" name="AutoShape 139"/>
          <p:cNvCxnSpPr>
            <a:cxnSpLocks noChangeShapeType="1"/>
            <a:stCxn id="29794" idx="2"/>
            <a:endCxn id="29811" idx="0"/>
          </p:cNvCxnSpPr>
          <p:nvPr/>
        </p:nvCxnSpPr>
        <p:spPr bwMode="auto">
          <a:xfrm rot="10800000">
            <a:off x="3989388" y="3321050"/>
            <a:ext cx="1703387" cy="2546350"/>
          </a:xfrm>
          <a:prstGeom prst="curvedConnector2">
            <a:avLst/>
          </a:prstGeom>
          <a:noFill/>
          <a:ln w="38100">
            <a:solidFill>
              <a:srgbClr val="FF6600"/>
            </a:solidFill>
            <a:prstDash val="sysDot"/>
            <a:round/>
            <a:headEnd/>
            <a:tailEnd type="stealth" w="lg" len="lg"/>
          </a:ln>
        </p:spPr>
      </p:cxnSp>
      <p:sp>
        <p:nvSpPr>
          <p:cNvPr id="29716" name="Freeform 140"/>
          <p:cNvSpPr>
            <a:spLocks/>
          </p:cNvSpPr>
          <p:nvPr/>
        </p:nvSpPr>
        <p:spPr bwMode="auto">
          <a:xfrm rot="10800000">
            <a:off x="6142038" y="3357563"/>
            <a:ext cx="595312" cy="1074737"/>
          </a:xfrm>
          <a:custGeom>
            <a:avLst/>
            <a:gdLst>
              <a:gd name="T0" fmla="*/ 263772 w 571"/>
              <a:gd name="T1" fmla="*/ 50971 h 991"/>
              <a:gd name="T2" fmla="*/ 116769 w 571"/>
              <a:gd name="T3" fmla="*/ 148576 h 991"/>
              <a:gd name="T4" fmla="*/ 69853 w 571"/>
              <a:gd name="T5" fmla="*/ 213646 h 991"/>
              <a:gd name="T6" fmla="*/ 29192 w 571"/>
              <a:gd name="T7" fmla="*/ 307997 h 991"/>
              <a:gd name="T8" fmla="*/ 19809 w 571"/>
              <a:gd name="T9" fmla="*/ 340532 h 991"/>
              <a:gd name="T10" fmla="*/ 16681 w 571"/>
              <a:gd name="T11" fmla="*/ 350293 h 991"/>
              <a:gd name="T12" fmla="*/ 7298 w 571"/>
              <a:gd name="T13" fmla="*/ 477179 h 991"/>
              <a:gd name="T14" fmla="*/ 26064 w 571"/>
              <a:gd name="T15" fmla="*/ 737458 h 991"/>
              <a:gd name="T16" fmla="*/ 82364 w 571"/>
              <a:gd name="T17" fmla="*/ 883865 h 991"/>
              <a:gd name="T18" fmla="*/ 116769 w 571"/>
              <a:gd name="T19" fmla="*/ 955442 h 991"/>
              <a:gd name="T20" fmla="*/ 185579 w 571"/>
              <a:gd name="T21" fmla="*/ 1020512 h 991"/>
              <a:gd name="T22" fmla="*/ 335710 w 571"/>
              <a:gd name="T23" fmla="*/ 1072568 h 991"/>
              <a:gd name="T24" fmla="*/ 463947 w 571"/>
              <a:gd name="T25" fmla="*/ 1066061 h 991"/>
              <a:gd name="T26" fmla="*/ 513991 w 571"/>
              <a:gd name="T27" fmla="*/ 1046540 h 991"/>
              <a:gd name="T28" fmla="*/ 570290 w 571"/>
              <a:gd name="T29" fmla="*/ 991231 h 991"/>
              <a:gd name="T30" fmla="*/ 582801 w 571"/>
              <a:gd name="T31" fmla="*/ 942428 h 991"/>
              <a:gd name="T32" fmla="*/ 567162 w 571"/>
              <a:gd name="T33" fmla="*/ 779754 h 991"/>
              <a:gd name="T34" fmla="*/ 529629 w 571"/>
              <a:gd name="T35" fmla="*/ 708177 h 991"/>
              <a:gd name="T36" fmla="*/ 492097 w 571"/>
              <a:gd name="T37" fmla="*/ 568277 h 991"/>
              <a:gd name="T38" fmla="*/ 513991 w 571"/>
              <a:gd name="T39" fmla="*/ 392588 h 991"/>
              <a:gd name="T40" fmla="*/ 589057 w 571"/>
              <a:gd name="T41" fmla="*/ 252688 h 991"/>
              <a:gd name="T42" fmla="*/ 557779 w 571"/>
              <a:gd name="T43" fmla="*/ 73746 h 991"/>
              <a:gd name="T44" fmla="*/ 398265 w 571"/>
              <a:gd name="T45" fmla="*/ 8676 h 991"/>
              <a:gd name="T46" fmla="*/ 326327 w 571"/>
              <a:gd name="T47" fmla="*/ 11929 h 991"/>
              <a:gd name="T48" fmla="*/ 310688 w 571"/>
              <a:gd name="T49" fmla="*/ 18436 h 991"/>
              <a:gd name="T50" fmla="*/ 301305 w 571"/>
              <a:gd name="T51" fmla="*/ 24943 h 991"/>
              <a:gd name="T52" fmla="*/ 282539 w 571"/>
              <a:gd name="T53" fmla="*/ 31450 h 991"/>
              <a:gd name="T54" fmla="*/ 263772 w 571"/>
              <a:gd name="T55" fmla="*/ 50971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ru-RU"/>
          </a:p>
        </p:txBody>
      </p:sp>
      <p:sp>
        <p:nvSpPr>
          <p:cNvPr id="29717" name="Freeform 141"/>
          <p:cNvSpPr>
            <a:spLocks/>
          </p:cNvSpPr>
          <p:nvPr/>
        </p:nvSpPr>
        <p:spPr bwMode="auto">
          <a:xfrm rot="-3440430">
            <a:off x="5518151" y="3673475"/>
            <a:ext cx="595312" cy="1074737"/>
          </a:xfrm>
          <a:custGeom>
            <a:avLst/>
            <a:gdLst>
              <a:gd name="T0" fmla="*/ 263772 w 571"/>
              <a:gd name="T1" fmla="*/ 50971 h 991"/>
              <a:gd name="T2" fmla="*/ 116769 w 571"/>
              <a:gd name="T3" fmla="*/ 148576 h 991"/>
              <a:gd name="T4" fmla="*/ 69853 w 571"/>
              <a:gd name="T5" fmla="*/ 213646 h 991"/>
              <a:gd name="T6" fmla="*/ 29192 w 571"/>
              <a:gd name="T7" fmla="*/ 307997 h 991"/>
              <a:gd name="T8" fmla="*/ 19809 w 571"/>
              <a:gd name="T9" fmla="*/ 340532 h 991"/>
              <a:gd name="T10" fmla="*/ 16681 w 571"/>
              <a:gd name="T11" fmla="*/ 350293 h 991"/>
              <a:gd name="T12" fmla="*/ 7298 w 571"/>
              <a:gd name="T13" fmla="*/ 477179 h 991"/>
              <a:gd name="T14" fmla="*/ 26064 w 571"/>
              <a:gd name="T15" fmla="*/ 737458 h 991"/>
              <a:gd name="T16" fmla="*/ 82364 w 571"/>
              <a:gd name="T17" fmla="*/ 883865 h 991"/>
              <a:gd name="T18" fmla="*/ 116769 w 571"/>
              <a:gd name="T19" fmla="*/ 955442 h 991"/>
              <a:gd name="T20" fmla="*/ 185579 w 571"/>
              <a:gd name="T21" fmla="*/ 1020512 h 991"/>
              <a:gd name="T22" fmla="*/ 335710 w 571"/>
              <a:gd name="T23" fmla="*/ 1072568 h 991"/>
              <a:gd name="T24" fmla="*/ 463947 w 571"/>
              <a:gd name="T25" fmla="*/ 1066061 h 991"/>
              <a:gd name="T26" fmla="*/ 513991 w 571"/>
              <a:gd name="T27" fmla="*/ 1046540 h 991"/>
              <a:gd name="T28" fmla="*/ 570290 w 571"/>
              <a:gd name="T29" fmla="*/ 991231 h 991"/>
              <a:gd name="T30" fmla="*/ 582801 w 571"/>
              <a:gd name="T31" fmla="*/ 942428 h 991"/>
              <a:gd name="T32" fmla="*/ 567162 w 571"/>
              <a:gd name="T33" fmla="*/ 779754 h 991"/>
              <a:gd name="T34" fmla="*/ 529629 w 571"/>
              <a:gd name="T35" fmla="*/ 708177 h 991"/>
              <a:gd name="T36" fmla="*/ 492097 w 571"/>
              <a:gd name="T37" fmla="*/ 568277 h 991"/>
              <a:gd name="T38" fmla="*/ 513991 w 571"/>
              <a:gd name="T39" fmla="*/ 392588 h 991"/>
              <a:gd name="T40" fmla="*/ 589057 w 571"/>
              <a:gd name="T41" fmla="*/ 252688 h 991"/>
              <a:gd name="T42" fmla="*/ 557779 w 571"/>
              <a:gd name="T43" fmla="*/ 73746 h 991"/>
              <a:gd name="T44" fmla="*/ 398265 w 571"/>
              <a:gd name="T45" fmla="*/ 8676 h 991"/>
              <a:gd name="T46" fmla="*/ 326327 w 571"/>
              <a:gd name="T47" fmla="*/ 11929 h 991"/>
              <a:gd name="T48" fmla="*/ 310688 w 571"/>
              <a:gd name="T49" fmla="*/ 18436 h 991"/>
              <a:gd name="T50" fmla="*/ 301305 w 571"/>
              <a:gd name="T51" fmla="*/ 24943 h 991"/>
              <a:gd name="T52" fmla="*/ 282539 w 571"/>
              <a:gd name="T53" fmla="*/ 31450 h 991"/>
              <a:gd name="T54" fmla="*/ 263772 w 571"/>
              <a:gd name="T55" fmla="*/ 50971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cxnSp>
        <p:nvCxnSpPr>
          <p:cNvPr id="29718" name="AutoShape 145"/>
          <p:cNvCxnSpPr>
            <a:cxnSpLocks noChangeShapeType="1"/>
            <a:stCxn id="29809" idx="6"/>
            <a:endCxn id="29803" idx="0"/>
          </p:cNvCxnSpPr>
          <p:nvPr/>
        </p:nvCxnSpPr>
        <p:spPr bwMode="auto">
          <a:xfrm>
            <a:off x="4141788" y="3149600"/>
            <a:ext cx="2368550" cy="2295525"/>
          </a:xfrm>
          <a:prstGeom prst="curvedConnector2">
            <a:avLst/>
          </a:prstGeom>
          <a:noFill/>
          <a:ln w="38100">
            <a:solidFill>
              <a:srgbClr val="FF6600"/>
            </a:solidFill>
            <a:prstDash val="sysDot"/>
            <a:round/>
            <a:headEnd/>
            <a:tailEnd type="stealth" w="lg" len="lg"/>
          </a:ln>
        </p:spPr>
      </p:cxnSp>
      <p:cxnSp>
        <p:nvCxnSpPr>
          <p:cNvPr id="29719" name="AutoShape 146"/>
          <p:cNvCxnSpPr>
            <a:cxnSpLocks noChangeShapeType="1"/>
          </p:cNvCxnSpPr>
          <p:nvPr/>
        </p:nvCxnSpPr>
        <p:spPr bwMode="auto">
          <a:xfrm rot="10800000">
            <a:off x="5781675" y="2276475"/>
            <a:ext cx="1973263" cy="2700338"/>
          </a:xfrm>
          <a:prstGeom prst="curvedConnector2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</p:cxnSp>
      <p:grpSp>
        <p:nvGrpSpPr>
          <p:cNvPr id="29720" name="Group 147"/>
          <p:cNvGrpSpPr>
            <a:grpSpLocks/>
          </p:cNvGrpSpPr>
          <p:nvPr/>
        </p:nvGrpSpPr>
        <p:grpSpPr bwMode="auto">
          <a:xfrm>
            <a:off x="7581900" y="5661025"/>
            <a:ext cx="304800" cy="304800"/>
            <a:chOff x="2448" y="2448"/>
            <a:chExt cx="192" cy="192"/>
          </a:xfrm>
        </p:grpSpPr>
        <p:sp>
          <p:nvSpPr>
            <p:cNvPr id="29767" name="Oval 148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68" name="Line 149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69" name="Line 150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21" name="Group 151"/>
          <p:cNvGrpSpPr>
            <a:grpSpLocks/>
          </p:cNvGrpSpPr>
          <p:nvPr/>
        </p:nvGrpSpPr>
        <p:grpSpPr bwMode="auto">
          <a:xfrm>
            <a:off x="8302625" y="4221163"/>
            <a:ext cx="304800" cy="304800"/>
            <a:chOff x="2448" y="2448"/>
            <a:chExt cx="192" cy="192"/>
          </a:xfrm>
        </p:grpSpPr>
        <p:sp>
          <p:nvSpPr>
            <p:cNvPr id="29764" name="Oval 152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65" name="Line 153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66" name="Line 154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22" name="Group 155"/>
          <p:cNvGrpSpPr>
            <a:grpSpLocks/>
          </p:cNvGrpSpPr>
          <p:nvPr/>
        </p:nvGrpSpPr>
        <p:grpSpPr bwMode="auto">
          <a:xfrm>
            <a:off x="6645275" y="6165850"/>
            <a:ext cx="304800" cy="304800"/>
            <a:chOff x="2448" y="2448"/>
            <a:chExt cx="192" cy="192"/>
          </a:xfrm>
        </p:grpSpPr>
        <p:sp>
          <p:nvSpPr>
            <p:cNvPr id="29761" name="Oval 156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62" name="Line 157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63" name="Line 158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23" name="Group 159"/>
          <p:cNvGrpSpPr>
            <a:grpSpLocks/>
          </p:cNvGrpSpPr>
          <p:nvPr/>
        </p:nvGrpSpPr>
        <p:grpSpPr bwMode="auto">
          <a:xfrm>
            <a:off x="5062538" y="6308725"/>
            <a:ext cx="304800" cy="304800"/>
            <a:chOff x="2448" y="2448"/>
            <a:chExt cx="192" cy="192"/>
          </a:xfrm>
        </p:grpSpPr>
        <p:sp>
          <p:nvSpPr>
            <p:cNvPr id="29758" name="Oval 160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59" name="Line 161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60" name="Line 162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24" name="Group 163"/>
          <p:cNvGrpSpPr>
            <a:grpSpLocks/>
          </p:cNvGrpSpPr>
          <p:nvPr/>
        </p:nvGrpSpPr>
        <p:grpSpPr bwMode="auto">
          <a:xfrm>
            <a:off x="5926138" y="6381750"/>
            <a:ext cx="304800" cy="304800"/>
            <a:chOff x="2448" y="2448"/>
            <a:chExt cx="192" cy="192"/>
          </a:xfrm>
        </p:grpSpPr>
        <p:sp>
          <p:nvSpPr>
            <p:cNvPr id="29755" name="Oval 164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56" name="Line 165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7" name="Line 166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25" name="Group 167"/>
          <p:cNvGrpSpPr>
            <a:grpSpLocks/>
          </p:cNvGrpSpPr>
          <p:nvPr/>
        </p:nvGrpSpPr>
        <p:grpSpPr bwMode="auto">
          <a:xfrm>
            <a:off x="6573838" y="1557338"/>
            <a:ext cx="304800" cy="304800"/>
            <a:chOff x="4800" y="1293"/>
            <a:chExt cx="192" cy="192"/>
          </a:xfrm>
        </p:grpSpPr>
        <p:sp>
          <p:nvSpPr>
            <p:cNvPr id="29752" name="Oval 168"/>
            <p:cNvSpPr>
              <a:spLocks noChangeArrowheads="1"/>
            </p:cNvSpPr>
            <p:nvPr/>
          </p:nvSpPr>
          <p:spPr bwMode="auto">
            <a:xfrm>
              <a:off x="4800" y="1293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53" name="Line 169"/>
            <p:cNvSpPr>
              <a:spLocks noChangeShapeType="1"/>
            </p:cNvSpPr>
            <p:nvPr/>
          </p:nvSpPr>
          <p:spPr bwMode="auto">
            <a:xfrm>
              <a:off x="4800" y="1389"/>
              <a:ext cx="19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4" name="Line 170"/>
            <p:cNvSpPr>
              <a:spLocks noChangeShapeType="1"/>
            </p:cNvSpPr>
            <p:nvPr/>
          </p:nvSpPr>
          <p:spPr bwMode="auto">
            <a:xfrm flipV="1">
              <a:off x="4896" y="1293"/>
              <a:ext cx="0" cy="192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26" name="Group 171"/>
          <p:cNvGrpSpPr>
            <a:grpSpLocks/>
          </p:cNvGrpSpPr>
          <p:nvPr/>
        </p:nvGrpSpPr>
        <p:grpSpPr bwMode="auto">
          <a:xfrm>
            <a:off x="4845050" y="1844675"/>
            <a:ext cx="304800" cy="304800"/>
            <a:chOff x="4800" y="1293"/>
            <a:chExt cx="192" cy="192"/>
          </a:xfrm>
        </p:grpSpPr>
        <p:sp>
          <p:nvSpPr>
            <p:cNvPr id="29749" name="Oval 172"/>
            <p:cNvSpPr>
              <a:spLocks noChangeArrowheads="1"/>
            </p:cNvSpPr>
            <p:nvPr/>
          </p:nvSpPr>
          <p:spPr bwMode="auto">
            <a:xfrm>
              <a:off x="4800" y="1293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50" name="Line 173"/>
            <p:cNvSpPr>
              <a:spLocks noChangeShapeType="1"/>
            </p:cNvSpPr>
            <p:nvPr/>
          </p:nvSpPr>
          <p:spPr bwMode="auto">
            <a:xfrm>
              <a:off x="4800" y="1389"/>
              <a:ext cx="19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1" name="Line 174"/>
            <p:cNvSpPr>
              <a:spLocks noChangeShapeType="1"/>
            </p:cNvSpPr>
            <p:nvPr/>
          </p:nvSpPr>
          <p:spPr bwMode="auto">
            <a:xfrm flipV="1">
              <a:off x="4896" y="1293"/>
              <a:ext cx="0" cy="192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27" name="Group 175"/>
          <p:cNvGrpSpPr>
            <a:grpSpLocks/>
          </p:cNvGrpSpPr>
          <p:nvPr/>
        </p:nvGrpSpPr>
        <p:grpSpPr bwMode="auto">
          <a:xfrm>
            <a:off x="7870825" y="1412875"/>
            <a:ext cx="304800" cy="304800"/>
            <a:chOff x="4800" y="1293"/>
            <a:chExt cx="192" cy="192"/>
          </a:xfrm>
        </p:grpSpPr>
        <p:sp>
          <p:nvSpPr>
            <p:cNvPr id="29746" name="Oval 176"/>
            <p:cNvSpPr>
              <a:spLocks noChangeArrowheads="1"/>
            </p:cNvSpPr>
            <p:nvPr/>
          </p:nvSpPr>
          <p:spPr bwMode="auto">
            <a:xfrm>
              <a:off x="4800" y="1293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47" name="Line 177"/>
            <p:cNvSpPr>
              <a:spLocks noChangeShapeType="1"/>
            </p:cNvSpPr>
            <p:nvPr/>
          </p:nvSpPr>
          <p:spPr bwMode="auto">
            <a:xfrm>
              <a:off x="4800" y="1389"/>
              <a:ext cx="19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8" name="Line 178"/>
            <p:cNvSpPr>
              <a:spLocks noChangeShapeType="1"/>
            </p:cNvSpPr>
            <p:nvPr/>
          </p:nvSpPr>
          <p:spPr bwMode="auto">
            <a:xfrm flipV="1">
              <a:off x="4896" y="1293"/>
              <a:ext cx="0" cy="192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016" name="Text Box 200"/>
          <p:cNvSpPr txBox="1">
            <a:spLocks noChangeArrowheads="1"/>
          </p:cNvSpPr>
          <p:nvPr/>
        </p:nvSpPr>
        <p:spPr bwMode="auto">
          <a:xfrm>
            <a:off x="0" y="3465513"/>
            <a:ext cx="3276600" cy="3163887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Na</a:t>
            </a:r>
            <a:r>
              <a:rPr lang="en-US" sz="2000" baseline="30000"/>
              <a:t>+</a:t>
            </a:r>
            <a:r>
              <a:rPr lang="en-US" sz="2000"/>
              <a:t>-K</a:t>
            </a:r>
            <a:r>
              <a:rPr lang="en-US" sz="2000" baseline="30000"/>
              <a:t>+</a:t>
            </a:r>
            <a:r>
              <a:rPr lang="ru-RU" sz="2000"/>
              <a:t>-АТФаза постоянно откачивает из клетки избыток </a:t>
            </a:r>
            <a:r>
              <a:rPr lang="en-US" sz="2000"/>
              <a:t>Na</a:t>
            </a:r>
            <a:r>
              <a:rPr lang="en-US" sz="2000" baseline="30000"/>
              <a:t>+</a:t>
            </a:r>
            <a:r>
              <a:rPr lang="ru-RU" sz="2000"/>
              <a:t> и возвращает назад </a:t>
            </a:r>
            <a:r>
              <a:rPr lang="en-US" sz="2000"/>
              <a:t>K</a:t>
            </a:r>
            <a:r>
              <a:rPr lang="en-US" sz="2000" baseline="30000"/>
              <a:t>+</a:t>
            </a:r>
            <a:r>
              <a:rPr lang="ru-RU" sz="2000"/>
              <a:t>. Без этого нейрон потерял бы ПП уже через несколько сотен ПД. Важно также, что чем </a:t>
            </a:r>
            <a:r>
              <a:rPr lang="en-US" sz="2000"/>
              <a:t>&gt; </a:t>
            </a:r>
            <a:r>
              <a:rPr lang="ru-RU" sz="2000"/>
              <a:t>проникло в клетку </a:t>
            </a:r>
            <a:r>
              <a:rPr lang="en-US" sz="2000"/>
              <a:t>Na</a:t>
            </a:r>
            <a:r>
              <a:rPr lang="en-US" sz="2000" baseline="30000"/>
              <a:t>+</a:t>
            </a:r>
            <a:r>
              <a:rPr lang="ru-RU" sz="2000"/>
              <a:t>, тем активнее</a:t>
            </a:r>
          </a:p>
          <a:p>
            <a:pPr>
              <a:lnSpc>
                <a:spcPct val="90000"/>
              </a:lnSpc>
            </a:pPr>
            <a:r>
              <a:rPr lang="ru-RU" sz="2000"/>
              <a:t>работает насос.</a:t>
            </a:r>
          </a:p>
        </p:txBody>
      </p:sp>
      <p:grpSp>
        <p:nvGrpSpPr>
          <p:cNvPr id="24" name="Group 209"/>
          <p:cNvGrpSpPr>
            <a:grpSpLocks/>
          </p:cNvGrpSpPr>
          <p:nvPr/>
        </p:nvGrpSpPr>
        <p:grpSpPr bwMode="auto">
          <a:xfrm>
            <a:off x="7848600" y="3505200"/>
            <a:ext cx="152400" cy="685800"/>
            <a:chOff x="4944" y="2208"/>
            <a:chExt cx="96" cy="432"/>
          </a:xfrm>
        </p:grpSpPr>
        <p:sp>
          <p:nvSpPr>
            <p:cNvPr id="29744" name="Oval 203"/>
            <p:cNvSpPr>
              <a:spLocks noChangeArrowheads="1"/>
            </p:cNvSpPr>
            <p:nvPr/>
          </p:nvSpPr>
          <p:spPr bwMode="auto">
            <a:xfrm rot="-1720006">
              <a:off x="4944" y="2208"/>
              <a:ext cx="48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45" name="Oval 204"/>
            <p:cNvSpPr>
              <a:spLocks noChangeArrowheads="1"/>
            </p:cNvSpPr>
            <p:nvPr/>
          </p:nvSpPr>
          <p:spPr bwMode="auto">
            <a:xfrm rot="-8683886">
              <a:off x="4992" y="2448"/>
              <a:ext cx="48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5" name="Group 215"/>
          <p:cNvGrpSpPr>
            <a:grpSpLocks/>
          </p:cNvGrpSpPr>
          <p:nvPr/>
        </p:nvGrpSpPr>
        <p:grpSpPr bwMode="auto">
          <a:xfrm>
            <a:off x="0" y="1371600"/>
            <a:ext cx="3276600" cy="1600200"/>
            <a:chOff x="0" y="864"/>
            <a:chExt cx="2064" cy="1008"/>
          </a:xfrm>
        </p:grpSpPr>
        <p:grpSp>
          <p:nvGrpSpPr>
            <p:cNvPr id="29732" name="Group 199"/>
            <p:cNvGrpSpPr>
              <a:grpSpLocks/>
            </p:cNvGrpSpPr>
            <p:nvPr/>
          </p:nvGrpSpPr>
          <p:grpSpPr bwMode="auto">
            <a:xfrm>
              <a:off x="0" y="864"/>
              <a:ext cx="2064" cy="1008"/>
              <a:chOff x="0" y="864"/>
              <a:chExt cx="2064" cy="1008"/>
            </a:xfrm>
          </p:grpSpPr>
          <p:sp>
            <p:nvSpPr>
              <p:cNvPr id="29736" name="Rectangle 190"/>
              <p:cNvSpPr>
                <a:spLocks noChangeArrowheads="1"/>
              </p:cNvSpPr>
              <p:nvPr/>
            </p:nvSpPr>
            <p:spPr bwMode="auto">
              <a:xfrm>
                <a:off x="144" y="960"/>
                <a:ext cx="96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37" name="Rectangle 191"/>
              <p:cNvSpPr>
                <a:spLocks noChangeArrowheads="1"/>
              </p:cNvSpPr>
              <p:nvPr/>
            </p:nvSpPr>
            <p:spPr bwMode="auto">
              <a:xfrm>
                <a:off x="336" y="960"/>
                <a:ext cx="96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38" name="Rectangle 192"/>
              <p:cNvSpPr>
                <a:spLocks noChangeArrowheads="1"/>
              </p:cNvSpPr>
              <p:nvPr/>
            </p:nvSpPr>
            <p:spPr bwMode="auto">
              <a:xfrm>
                <a:off x="336" y="1488"/>
                <a:ext cx="96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39" name="Rectangle 194"/>
              <p:cNvSpPr>
                <a:spLocks noChangeArrowheads="1"/>
              </p:cNvSpPr>
              <p:nvPr/>
            </p:nvSpPr>
            <p:spPr bwMode="auto">
              <a:xfrm>
                <a:off x="144" y="1488"/>
                <a:ext cx="96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40" name="Text Box 195"/>
              <p:cNvSpPr txBox="1">
                <a:spLocks noChangeArrowheads="1"/>
              </p:cNvSpPr>
              <p:nvPr/>
            </p:nvSpPr>
            <p:spPr bwMode="auto">
              <a:xfrm>
                <a:off x="528" y="912"/>
                <a:ext cx="149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sz="2000">
                    <a:latin typeface="Tahoma" pitchFamily="34" charset="0"/>
                  </a:rPr>
                  <a:t>- электрочувствит.</a:t>
                </a:r>
              </a:p>
              <a:p>
                <a:pPr>
                  <a:lnSpc>
                    <a:spcPct val="90000"/>
                  </a:lnSpc>
                </a:pPr>
                <a:r>
                  <a:rPr lang="ru-RU" sz="2000">
                    <a:latin typeface="Tahoma" pitchFamily="34" charset="0"/>
                  </a:rPr>
                  <a:t>   </a:t>
                </a:r>
                <a:r>
                  <a:rPr lang="en-US" sz="2000">
                    <a:latin typeface="Tahoma" pitchFamily="34" charset="0"/>
                  </a:rPr>
                  <a:t>Na</a:t>
                </a:r>
                <a:r>
                  <a:rPr lang="en-US" sz="2000" baseline="30000"/>
                  <a:t>+</a:t>
                </a:r>
                <a:r>
                  <a:rPr lang="en-US" sz="2000">
                    <a:latin typeface="Tahoma" pitchFamily="34" charset="0"/>
                  </a:rPr>
                  <a:t>-</a:t>
                </a:r>
                <a:r>
                  <a:rPr lang="ru-RU" sz="2000">
                    <a:latin typeface="Tahoma" pitchFamily="34" charset="0"/>
                  </a:rPr>
                  <a:t>каналы</a:t>
                </a:r>
              </a:p>
            </p:txBody>
          </p:sp>
          <p:sp>
            <p:nvSpPr>
              <p:cNvPr id="29741" name="Text Box 196"/>
              <p:cNvSpPr txBox="1">
                <a:spLocks noChangeArrowheads="1"/>
              </p:cNvSpPr>
              <p:nvPr/>
            </p:nvSpPr>
            <p:spPr bwMode="auto">
              <a:xfrm>
                <a:off x="517" y="1420"/>
                <a:ext cx="149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sz="2000">
                    <a:latin typeface="Tahoma" pitchFamily="34" charset="0"/>
                  </a:rPr>
                  <a:t>- электрочувствит.</a:t>
                </a:r>
              </a:p>
              <a:p>
                <a:pPr>
                  <a:lnSpc>
                    <a:spcPct val="90000"/>
                  </a:lnSpc>
                </a:pPr>
                <a:r>
                  <a:rPr lang="ru-RU" sz="2000">
                    <a:latin typeface="Tahoma" pitchFamily="34" charset="0"/>
                  </a:rPr>
                  <a:t>   К</a:t>
                </a:r>
                <a:r>
                  <a:rPr lang="en-US" sz="2000" baseline="30000"/>
                  <a:t>+</a:t>
                </a:r>
                <a:r>
                  <a:rPr lang="en-US" sz="2000">
                    <a:latin typeface="Tahoma" pitchFamily="34" charset="0"/>
                  </a:rPr>
                  <a:t>-</a:t>
                </a:r>
                <a:r>
                  <a:rPr lang="ru-RU" sz="2000">
                    <a:latin typeface="Tahoma" pitchFamily="34" charset="0"/>
                  </a:rPr>
                  <a:t>каналы</a:t>
                </a:r>
              </a:p>
            </p:txBody>
          </p:sp>
          <p:sp>
            <p:nvSpPr>
              <p:cNvPr id="29742" name="Rectangle 197"/>
              <p:cNvSpPr>
                <a:spLocks noChangeArrowheads="1"/>
              </p:cNvSpPr>
              <p:nvPr/>
            </p:nvSpPr>
            <p:spPr bwMode="auto">
              <a:xfrm>
                <a:off x="0" y="864"/>
                <a:ext cx="2064" cy="48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43" name="Rectangle 198"/>
              <p:cNvSpPr>
                <a:spLocks noChangeArrowheads="1"/>
              </p:cNvSpPr>
              <p:nvPr/>
            </p:nvSpPr>
            <p:spPr bwMode="auto">
              <a:xfrm>
                <a:off x="0" y="1392"/>
                <a:ext cx="2064" cy="480"/>
              </a:xfrm>
              <a:prstGeom prst="rect">
                <a:avLst/>
              </a:prstGeom>
              <a:noFill/>
              <a:ln w="190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9733" name="Oval 211"/>
            <p:cNvSpPr>
              <a:spLocks noChangeArrowheads="1"/>
            </p:cNvSpPr>
            <p:nvPr/>
          </p:nvSpPr>
          <p:spPr bwMode="auto">
            <a:xfrm rot="-1720006">
              <a:off x="288" y="1008"/>
              <a:ext cx="48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34" name="Oval 212"/>
            <p:cNvSpPr>
              <a:spLocks noChangeArrowheads="1"/>
            </p:cNvSpPr>
            <p:nvPr/>
          </p:nvSpPr>
          <p:spPr bwMode="auto">
            <a:xfrm rot="-7244426">
              <a:off x="264" y="1176"/>
              <a:ext cx="48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35" name="Oval 213"/>
            <p:cNvSpPr>
              <a:spLocks noChangeArrowheads="1"/>
            </p:cNvSpPr>
            <p:nvPr/>
          </p:nvSpPr>
          <p:spPr bwMode="auto">
            <a:xfrm rot="-952809">
              <a:off x="288" y="1536"/>
              <a:ext cx="48" cy="144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5030" name="Oval 214"/>
          <p:cNvSpPr>
            <a:spLocks noChangeArrowheads="1"/>
          </p:cNvSpPr>
          <p:nvPr/>
        </p:nvSpPr>
        <p:spPr bwMode="auto">
          <a:xfrm rot="-952809">
            <a:off x="4724400" y="5410200"/>
            <a:ext cx="762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16" grpId="0" animBg="1" autoUpdateAnimBg="0"/>
      <p:bldP spid="3503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BF6DC-3B9F-47DA-97AD-5DD7EAF4B59D}" type="slidenum">
              <a:rPr lang="ru-RU" smtClean="0"/>
              <a:pPr>
                <a:defRPr/>
              </a:pPr>
              <a:t>61</a:t>
            </a:fld>
            <a:endParaRPr lang="ru-RU"/>
          </a:p>
        </p:txBody>
      </p:sp>
      <p:pic>
        <p:nvPicPr>
          <p:cNvPr id="931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34083" y="1600200"/>
            <a:ext cx="28758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200" dirty="0" err="1" smtClean="0"/>
              <a:t>Рефрактерность</a:t>
            </a:r>
            <a:r>
              <a:rPr lang="ru-RU" sz="1200" dirty="0" smtClean="0"/>
              <a:t> (от франц. </a:t>
            </a:r>
            <a:r>
              <a:rPr lang="ru-RU" sz="1200" dirty="0" err="1" smtClean="0"/>
              <a:t>геfractaire</a:t>
            </a:r>
            <a:r>
              <a:rPr lang="ru-RU" sz="1200" dirty="0" smtClean="0"/>
              <a:t> — невосприимчивый), кратковременное снижение возбудимости нервной и мышечной тканей непосредственно вслед за потенциалом действия. Р. обнаруживается при стимуляции нервов и мышц парными электрическими импульсами. Если сила 1-го импульса достаточна для возникновения потенциала действия, ответ на 2-й будет зависеть от длительности паузы между импульсами. При очень коротком интервале ответ на 2-й импульс отсутствует, как бы ни увеличивалась интенсивность стимуляции (абсолютный рефрактерный период). Удлинение интервала приводит к тому, что 2-й импульс начинает вызывать ответ, но меньший по амплитуде, чем 1-й импульс (в опытах на нервных стволах, состоящих из большого числа параллельных нервных проводников), либо для возникновения ответа на 2-й импульс необходимо увеличить силу раздражающего тока (в опытах на одиночных нервных волокнах). Период сниженной возбудимости нервной или мышечной клетки называется относительным рефракторным периодом. За ним следует </a:t>
            </a:r>
            <a:r>
              <a:rPr lang="ru-RU" sz="1200" dirty="0" err="1" smtClean="0"/>
              <a:t>супернормальный</a:t>
            </a:r>
            <a:r>
              <a:rPr lang="ru-RU" sz="1200" dirty="0" smtClean="0"/>
              <a:t> период, или фаза экзальтации, т. е. фаза повышенной возбудимости, сменяющаяся периодом несколько сниженной возбудимости — </a:t>
            </a:r>
            <a:r>
              <a:rPr lang="ru-RU" sz="1200" dirty="0" err="1" smtClean="0"/>
              <a:t>субнормальным</a:t>
            </a:r>
            <a:r>
              <a:rPr lang="ru-RU" sz="1200" dirty="0" smtClean="0"/>
              <a:t> периодом. В основе наблюдаемых колебаний возбудимости лежит изменение проницаемости биологических мембран, сопровождающее возникновение потенциала действия (см. Биоэлектрические потенциалы). Длительность каждого периода определяется кинетикой этих процессов в данной ткани. В быстропроводящих нервных волокнах Р. длится не более 3—5 </a:t>
            </a:r>
            <a:r>
              <a:rPr lang="ru-RU" sz="1200" dirty="0" err="1" smtClean="0"/>
              <a:t>мсек</a:t>
            </a:r>
            <a:r>
              <a:rPr lang="ru-RU" sz="1200" dirty="0" smtClean="0"/>
              <a:t>, в мышце сердца период изменений возбудимости занимает до 500 </a:t>
            </a:r>
            <a:r>
              <a:rPr lang="ru-RU" sz="1200" dirty="0" err="1" smtClean="0"/>
              <a:t>мсек</a:t>
            </a:r>
            <a:r>
              <a:rPr lang="ru-RU" sz="1200" dirty="0" smtClean="0"/>
              <a:t>. Р. — один из факторов, ограничивающих частоту воспроизведения биологических сигналов, их суммацию и скорость проведения. При изменении температуры или действии некоторых лекарственных веществ длительность рефракторных периодов может меняться, чем пользуются для управления возбудимостью ткани, например сердечной мышцы: удлинение относительного рефрактерного периода приводит к снижению частоты сердечных сокращений и устранению нарушений ритма работы сердца. 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Л. Г. </a:t>
            </a:r>
            <a:r>
              <a:rPr lang="ru-RU" sz="1200" dirty="0" err="1" smtClean="0"/>
              <a:t>Магазаник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BF6DC-3B9F-47DA-97AD-5DD7EAF4B59D}" type="slidenum">
              <a:rPr lang="ru-RU" smtClean="0"/>
              <a:pPr>
                <a:defRPr/>
              </a:pPr>
              <a:t>62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 bwMode="auto">
          <a:xfrm>
            <a:off x="4033576" y="0"/>
            <a:ext cx="5110424" cy="4396154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0" y="0"/>
            <a:ext cx="4016829" cy="3984171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82360" y="2648672"/>
            <a:ext cx="2920711" cy="998537"/>
            <a:chOff x="1880" y="2448"/>
            <a:chExt cx="1432" cy="1251"/>
          </a:xfrm>
        </p:grpSpPr>
        <p:sp>
          <p:nvSpPr>
            <p:cNvPr id="4106" name="Freeform 22"/>
            <p:cNvSpPr>
              <a:spLocks/>
            </p:cNvSpPr>
            <p:nvPr/>
          </p:nvSpPr>
          <p:spPr bwMode="auto">
            <a:xfrm>
              <a:off x="1880" y="2448"/>
              <a:ext cx="1432" cy="1251"/>
            </a:xfrm>
            <a:custGeom>
              <a:avLst/>
              <a:gdLst>
                <a:gd name="T0" fmla="*/ 420 w 1497"/>
                <a:gd name="T1" fmla="*/ 105 h 1507"/>
                <a:gd name="T2" fmla="*/ 384 w 1497"/>
                <a:gd name="T3" fmla="*/ 169 h 1507"/>
                <a:gd name="T4" fmla="*/ 347 w 1497"/>
                <a:gd name="T5" fmla="*/ 225 h 1507"/>
                <a:gd name="T6" fmla="*/ 311 w 1497"/>
                <a:gd name="T7" fmla="*/ 301 h 1507"/>
                <a:gd name="T8" fmla="*/ 268 w 1497"/>
                <a:gd name="T9" fmla="*/ 325 h 1507"/>
                <a:gd name="T10" fmla="*/ 173 w 1497"/>
                <a:gd name="T11" fmla="*/ 369 h 1507"/>
                <a:gd name="T12" fmla="*/ 0 w 1497"/>
                <a:gd name="T13" fmla="*/ 439 h 1507"/>
                <a:gd name="T14" fmla="*/ 65 w 1497"/>
                <a:gd name="T15" fmla="*/ 520 h 1507"/>
                <a:gd name="T16" fmla="*/ 116 w 1497"/>
                <a:gd name="T17" fmla="*/ 603 h 1507"/>
                <a:gd name="T18" fmla="*/ 138 w 1497"/>
                <a:gd name="T19" fmla="*/ 647 h 1507"/>
                <a:gd name="T20" fmla="*/ 152 w 1497"/>
                <a:gd name="T21" fmla="*/ 716 h 1507"/>
                <a:gd name="T22" fmla="*/ 122 w 1497"/>
                <a:gd name="T23" fmla="*/ 930 h 1507"/>
                <a:gd name="T24" fmla="*/ 101 w 1497"/>
                <a:gd name="T25" fmla="*/ 1018 h 1507"/>
                <a:gd name="T26" fmla="*/ 122 w 1497"/>
                <a:gd name="T27" fmla="*/ 1012 h 1507"/>
                <a:gd name="T28" fmla="*/ 152 w 1497"/>
                <a:gd name="T29" fmla="*/ 1005 h 1507"/>
                <a:gd name="T30" fmla="*/ 275 w 1497"/>
                <a:gd name="T31" fmla="*/ 980 h 1507"/>
                <a:gd name="T32" fmla="*/ 442 w 1497"/>
                <a:gd name="T33" fmla="*/ 986 h 1507"/>
                <a:gd name="T34" fmla="*/ 493 w 1497"/>
                <a:gd name="T35" fmla="*/ 993 h 1507"/>
                <a:gd name="T36" fmla="*/ 558 w 1497"/>
                <a:gd name="T37" fmla="*/ 1005 h 1507"/>
                <a:gd name="T38" fmla="*/ 630 w 1497"/>
                <a:gd name="T39" fmla="*/ 1049 h 1507"/>
                <a:gd name="T40" fmla="*/ 689 w 1497"/>
                <a:gd name="T41" fmla="*/ 1100 h 1507"/>
                <a:gd name="T42" fmla="*/ 760 w 1497"/>
                <a:gd name="T43" fmla="*/ 1175 h 1507"/>
                <a:gd name="T44" fmla="*/ 804 w 1497"/>
                <a:gd name="T45" fmla="*/ 1251 h 1507"/>
                <a:gd name="T46" fmla="*/ 870 w 1497"/>
                <a:gd name="T47" fmla="*/ 1175 h 1507"/>
                <a:gd name="T48" fmla="*/ 914 w 1497"/>
                <a:gd name="T49" fmla="*/ 1125 h 1507"/>
                <a:gd name="T50" fmla="*/ 957 w 1497"/>
                <a:gd name="T51" fmla="*/ 1056 h 1507"/>
                <a:gd name="T52" fmla="*/ 985 w 1497"/>
                <a:gd name="T53" fmla="*/ 1012 h 1507"/>
                <a:gd name="T54" fmla="*/ 1080 w 1497"/>
                <a:gd name="T55" fmla="*/ 961 h 1507"/>
                <a:gd name="T56" fmla="*/ 1333 w 1497"/>
                <a:gd name="T57" fmla="*/ 892 h 1507"/>
                <a:gd name="T58" fmla="*/ 1275 w 1497"/>
                <a:gd name="T59" fmla="*/ 741 h 1507"/>
                <a:gd name="T60" fmla="*/ 1254 w 1497"/>
                <a:gd name="T61" fmla="*/ 678 h 1507"/>
                <a:gd name="T62" fmla="*/ 1319 w 1497"/>
                <a:gd name="T63" fmla="*/ 445 h 1507"/>
                <a:gd name="T64" fmla="*/ 1399 w 1497"/>
                <a:gd name="T65" fmla="*/ 364 h 1507"/>
                <a:gd name="T66" fmla="*/ 1421 w 1497"/>
                <a:gd name="T67" fmla="*/ 345 h 1507"/>
                <a:gd name="T68" fmla="*/ 1399 w 1497"/>
                <a:gd name="T69" fmla="*/ 301 h 1507"/>
                <a:gd name="T70" fmla="*/ 1319 w 1497"/>
                <a:gd name="T71" fmla="*/ 269 h 1507"/>
                <a:gd name="T72" fmla="*/ 1196 w 1497"/>
                <a:gd name="T73" fmla="*/ 169 h 1507"/>
                <a:gd name="T74" fmla="*/ 1145 w 1497"/>
                <a:gd name="T75" fmla="*/ 74 h 1507"/>
                <a:gd name="T76" fmla="*/ 1094 w 1497"/>
                <a:gd name="T77" fmla="*/ 37 h 1507"/>
                <a:gd name="T78" fmla="*/ 949 w 1497"/>
                <a:gd name="T79" fmla="*/ 105 h 1507"/>
                <a:gd name="T80" fmla="*/ 760 w 1497"/>
                <a:gd name="T81" fmla="*/ 100 h 1507"/>
                <a:gd name="T82" fmla="*/ 536 w 1497"/>
                <a:gd name="T83" fmla="*/ 37 h 1507"/>
                <a:gd name="T84" fmla="*/ 478 w 1497"/>
                <a:gd name="T85" fmla="*/ 24 h 1507"/>
                <a:gd name="T86" fmla="*/ 420 w 1497"/>
                <a:gd name="T87" fmla="*/ 105 h 150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97"/>
                <a:gd name="T133" fmla="*/ 0 h 1507"/>
                <a:gd name="T134" fmla="*/ 1497 w 1497"/>
                <a:gd name="T135" fmla="*/ 1507 h 150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97" h="1507">
                  <a:moveTo>
                    <a:pt x="439" y="127"/>
                  </a:moveTo>
                  <a:cubicBezTo>
                    <a:pt x="429" y="159"/>
                    <a:pt x="422" y="175"/>
                    <a:pt x="401" y="203"/>
                  </a:cubicBezTo>
                  <a:cubicBezTo>
                    <a:pt x="393" y="228"/>
                    <a:pt x="363" y="271"/>
                    <a:pt x="363" y="271"/>
                  </a:cubicBezTo>
                  <a:cubicBezTo>
                    <a:pt x="353" y="303"/>
                    <a:pt x="337" y="330"/>
                    <a:pt x="325" y="362"/>
                  </a:cubicBezTo>
                  <a:cubicBezTo>
                    <a:pt x="319" y="379"/>
                    <a:pt x="295" y="382"/>
                    <a:pt x="280" y="392"/>
                  </a:cubicBezTo>
                  <a:cubicBezTo>
                    <a:pt x="247" y="414"/>
                    <a:pt x="220" y="433"/>
                    <a:pt x="181" y="445"/>
                  </a:cubicBezTo>
                  <a:cubicBezTo>
                    <a:pt x="138" y="491"/>
                    <a:pt x="56" y="501"/>
                    <a:pt x="0" y="529"/>
                  </a:cubicBezTo>
                  <a:cubicBezTo>
                    <a:pt x="17" y="564"/>
                    <a:pt x="36" y="606"/>
                    <a:pt x="68" y="627"/>
                  </a:cubicBezTo>
                  <a:cubicBezTo>
                    <a:pt x="79" y="663"/>
                    <a:pt x="104" y="692"/>
                    <a:pt x="121" y="726"/>
                  </a:cubicBezTo>
                  <a:cubicBezTo>
                    <a:pt x="141" y="810"/>
                    <a:pt x="113" y="707"/>
                    <a:pt x="144" y="779"/>
                  </a:cubicBezTo>
                  <a:cubicBezTo>
                    <a:pt x="150" y="793"/>
                    <a:pt x="158" y="857"/>
                    <a:pt x="159" y="862"/>
                  </a:cubicBezTo>
                  <a:cubicBezTo>
                    <a:pt x="154" y="962"/>
                    <a:pt x="153" y="1030"/>
                    <a:pt x="128" y="1120"/>
                  </a:cubicBezTo>
                  <a:cubicBezTo>
                    <a:pt x="125" y="1130"/>
                    <a:pt x="103" y="1217"/>
                    <a:pt x="106" y="1226"/>
                  </a:cubicBezTo>
                  <a:cubicBezTo>
                    <a:pt x="109" y="1233"/>
                    <a:pt x="121" y="1221"/>
                    <a:pt x="128" y="1219"/>
                  </a:cubicBezTo>
                  <a:cubicBezTo>
                    <a:pt x="138" y="1216"/>
                    <a:pt x="149" y="1213"/>
                    <a:pt x="159" y="1211"/>
                  </a:cubicBezTo>
                  <a:cubicBezTo>
                    <a:pt x="203" y="1202"/>
                    <a:pt x="245" y="1191"/>
                    <a:pt x="288" y="1181"/>
                  </a:cubicBezTo>
                  <a:cubicBezTo>
                    <a:pt x="346" y="1183"/>
                    <a:pt x="404" y="1184"/>
                    <a:pt x="462" y="1188"/>
                  </a:cubicBezTo>
                  <a:cubicBezTo>
                    <a:pt x="480" y="1189"/>
                    <a:pt x="497" y="1193"/>
                    <a:pt x="515" y="1196"/>
                  </a:cubicBezTo>
                  <a:cubicBezTo>
                    <a:pt x="538" y="1200"/>
                    <a:pt x="583" y="1211"/>
                    <a:pt x="583" y="1211"/>
                  </a:cubicBezTo>
                  <a:cubicBezTo>
                    <a:pt x="611" y="1229"/>
                    <a:pt x="629" y="1249"/>
                    <a:pt x="659" y="1264"/>
                  </a:cubicBezTo>
                  <a:cubicBezTo>
                    <a:pt x="676" y="1291"/>
                    <a:pt x="694" y="1307"/>
                    <a:pt x="720" y="1325"/>
                  </a:cubicBezTo>
                  <a:cubicBezTo>
                    <a:pt x="742" y="1357"/>
                    <a:pt x="769" y="1388"/>
                    <a:pt x="795" y="1416"/>
                  </a:cubicBezTo>
                  <a:cubicBezTo>
                    <a:pt x="808" y="1452"/>
                    <a:pt x="814" y="1478"/>
                    <a:pt x="841" y="1507"/>
                  </a:cubicBezTo>
                  <a:cubicBezTo>
                    <a:pt x="864" y="1472"/>
                    <a:pt x="885" y="1447"/>
                    <a:pt x="909" y="1416"/>
                  </a:cubicBezTo>
                  <a:cubicBezTo>
                    <a:pt x="968" y="1341"/>
                    <a:pt x="916" y="1392"/>
                    <a:pt x="955" y="1355"/>
                  </a:cubicBezTo>
                  <a:cubicBezTo>
                    <a:pt x="967" y="1304"/>
                    <a:pt x="956" y="1333"/>
                    <a:pt x="1000" y="1272"/>
                  </a:cubicBezTo>
                  <a:cubicBezTo>
                    <a:pt x="1032" y="1228"/>
                    <a:pt x="973" y="1270"/>
                    <a:pt x="1030" y="1219"/>
                  </a:cubicBezTo>
                  <a:cubicBezTo>
                    <a:pt x="1053" y="1198"/>
                    <a:pt x="1099" y="1167"/>
                    <a:pt x="1129" y="1158"/>
                  </a:cubicBezTo>
                  <a:cubicBezTo>
                    <a:pt x="1215" y="1102"/>
                    <a:pt x="1292" y="1089"/>
                    <a:pt x="1394" y="1075"/>
                  </a:cubicBezTo>
                  <a:cubicBezTo>
                    <a:pt x="1376" y="1017"/>
                    <a:pt x="1369" y="943"/>
                    <a:pt x="1333" y="893"/>
                  </a:cubicBezTo>
                  <a:cubicBezTo>
                    <a:pt x="1325" y="867"/>
                    <a:pt x="1317" y="843"/>
                    <a:pt x="1311" y="817"/>
                  </a:cubicBezTo>
                  <a:cubicBezTo>
                    <a:pt x="1318" y="662"/>
                    <a:pt x="1308" y="649"/>
                    <a:pt x="1379" y="536"/>
                  </a:cubicBezTo>
                  <a:cubicBezTo>
                    <a:pt x="1402" y="499"/>
                    <a:pt x="1431" y="469"/>
                    <a:pt x="1462" y="438"/>
                  </a:cubicBezTo>
                  <a:cubicBezTo>
                    <a:pt x="1470" y="430"/>
                    <a:pt x="1485" y="415"/>
                    <a:pt x="1485" y="415"/>
                  </a:cubicBezTo>
                  <a:cubicBezTo>
                    <a:pt x="1497" y="381"/>
                    <a:pt x="1493" y="376"/>
                    <a:pt x="1462" y="362"/>
                  </a:cubicBezTo>
                  <a:cubicBezTo>
                    <a:pt x="1369" y="319"/>
                    <a:pt x="1432" y="343"/>
                    <a:pt x="1379" y="324"/>
                  </a:cubicBezTo>
                  <a:cubicBezTo>
                    <a:pt x="1329" y="287"/>
                    <a:pt x="1288" y="252"/>
                    <a:pt x="1250" y="203"/>
                  </a:cubicBezTo>
                  <a:cubicBezTo>
                    <a:pt x="1239" y="166"/>
                    <a:pt x="1217" y="122"/>
                    <a:pt x="1197" y="89"/>
                  </a:cubicBezTo>
                  <a:cubicBezTo>
                    <a:pt x="1187" y="40"/>
                    <a:pt x="1195" y="18"/>
                    <a:pt x="1144" y="44"/>
                  </a:cubicBezTo>
                  <a:cubicBezTo>
                    <a:pt x="1108" y="99"/>
                    <a:pt x="1054" y="113"/>
                    <a:pt x="992" y="127"/>
                  </a:cubicBezTo>
                  <a:cubicBezTo>
                    <a:pt x="926" y="125"/>
                    <a:pt x="860" y="126"/>
                    <a:pt x="795" y="120"/>
                  </a:cubicBezTo>
                  <a:cubicBezTo>
                    <a:pt x="710" y="113"/>
                    <a:pt x="640" y="68"/>
                    <a:pt x="560" y="44"/>
                  </a:cubicBezTo>
                  <a:cubicBezTo>
                    <a:pt x="509" y="9"/>
                    <a:pt x="527" y="0"/>
                    <a:pt x="500" y="29"/>
                  </a:cubicBezTo>
                  <a:cubicBezTo>
                    <a:pt x="487" y="65"/>
                    <a:pt x="457" y="93"/>
                    <a:pt x="439" y="12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Freeform 23" descr="Гранит"/>
            <p:cNvSpPr>
              <a:spLocks/>
            </p:cNvSpPr>
            <p:nvPr/>
          </p:nvSpPr>
          <p:spPr bwMode="auto">
            <a:xfrm>
              <a:off x="2496" y="2976"/>
              <a:ext cx="485" cy="417"/>
            </a:xfrm>
            <a:custGeom>
              <a:avLst/>
              <a:gdLst>
                <a:gd name="T0" fmla="*/ 296 w 485"/>
                <a:gd name="T1" fmla="*/ 45 h 417"/>
                <a:gd name="T2" fmla="*/ 197 w 485"/>
                <a:gd name="T3" fmla="*/ 0 h 417"/>
                <a:gd name="T4" fmla="*/ 99 w 485"/>
                <a:gd name="T5" fmla="*/ 38 h 417"/>
                <a:gd name="T6" fmla="*/ 46 w 485"/>
                <a:gd name="T7" fmla="*/ 98 h 417"/>
                <a:gd name="T8" fmla="*/ 38 w 485"/>
                <a:gd name="T9" fmla="*/ 174 h 417"/>
                <a:gd name="T10" fmla="*/ 8 w 485"/>
                <a:gd name="T11" fmla="*/ 197 h 417"/>
                <a:gd name="T12" fmla="*/ 0 w 485"/>
                <a:gd name="T13" fmla="*/ 227 h 417"/>
                <a:gd name="T14" fmla="*/ 38 w 485"/>
                <a:gd name="T15" fmla="*/ 295 h 417"/>
                <a:gd name="T16" fmla="*/ 69 w 485"/>
                <a:gd name="T17" fmla="*/ 326 h 417"/>
                <a:gd name="T18" fmla="*/ 99 w 485"/>
                <a:gd name="T19" fmla="*/ 333 h 417"/>
                <a:gd name="T20" fmla="*/ 122 w 485"/>
                <a:gd name="T21" fmla="*/ 386 h 417"/>
                <a:gd name="T22" fmla="*/ 175 w 485"/>
                <a:gd name="T23" fmla="*/ 417 h 417"/>
                <a:gd name="T24" fmla="*/ 258 w 485"/>
                <a:gd name="T25" fmla="*/ 371 h 417"/>
                <a:gd name="T26" fmla="*/ 296 w 485"/>
                <a:gd name="T27" fmla="*/ 295 h 417"/>
                <a:gd name="T28" fmla="*/ 372 w 485"/>
                <a:gd name="T29" fmla="*/ 273 h 417"/>
                <a:gd name="T30" fmla="*/ 470 w 485"/>
                <a:gd name="T31" fmla="*/ 257 h 417"/>
                <a:gd name="T32" fmla="*/ 485 w 485"/>
                <a:gd name="T33" fmla="*/ 144 h 417"/>
                <a:gd name="T34" fmla="*/ 296 w 485"/>
                <a:gd name="T35" fmla="*/ 38 h 417"/>
                <a:gd name="T36" fmla="*/ 296 w 485"/>
                <a:gd name="T37" fmla="*/ 45 h 4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5"/>
                <a:gd name="T58" fmla="*/ 0 h 417"/>
                <a:gd name="T59" fmla="*/ 485 w 485"/>
                <a:gd name="T60" fmla="*/ 417 h 4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5" h="417">
                  <a:moveTo>
                    <a:pt x="296" y="45"/>
                  </a:moveTo>
                  <a:cubicBezTo>
                    <a:pt x="266" y="15"/>
                    <a:pt x="236" y="9"/>
                    <a:pt x="197" y="0"/>
                  </a:cubicBezTo>
                  <a:cubicBezTo>
                    <a:pt x="163" y="25"/>
                    <a:pt x="140" y="29"/>
                    <a:pt x="99" y="38"/>
                  </a:cubicBezTo>
                  <a:cubicBezTo>
                    <a:pt x="64" y="91"/>
                    <a:pt x="84" y="73"/>
                    <a:pt x="46" y="98"/>
                  </a:cubicBezTo>
                  <a:cubicBezTo>
                    <a:pt x="43" y="123"/>
                    <a:pt x="47" y="150"/>
                    <a:pt x="38" y="174"/>
                  </a:cubicBezTo>
                  <a:cubicBezTo>
                    <a:pt x="33" y="186"/>
                    <a:pt x="15" y="187"/>
                    <a:pt x="8" y="197"/>
                  </a:cubicBezTo>
                  <a:cubicBezTo>
                    <a:pt x="2" y="205"/>
                    <a:pt x="3" y="217"/>
                    <a:pt x="0" y="227"/>
                  </a:cubicBezTo>
                  <a:cubicBezTo>
                    <a:pt x="7" y="262"/>
                    <a:pt x="3" y="284"/>
                    <a:pt x="38" y="295"/>
                  </a:cubicBezTo>
                  <a:cubicBezTo>
                    <a:pt x="48" y="305"/>
                    <a:pt x="57" y="318"/>
                    <a:pt x="69" y="326"/>
                  </a:cubicBezTo>
                  <a:cubicBezTo>
                    <a:pt x="78" y="331"/>
                    <a:pt x="91" y="327"/>
                    <a:pt x="99" y="333"/>
                  </a:cubicBezTo>
                  <a:cubicBezTo>
                    <a:pt x="114" y="345"/>
                    <a:pt x="108" y="372"/>
                    <a:pt x="122" y="386"/>
                  </a:cubicBezTo>
                  <a:cubicBezTo>
                    <a:pt x="136" y="400"/>
                    <a:pt x="158" y="405"/>
                    <a:pt x="175" y="417"/>
                  </a:cubicBezTo>
                  <a:cubicBezTo>
                    <a:pt x="215" y="409"/>
                    <a:pt x="236" y="405"/>
                    <a:pt x="258" y="371"/>
                  </a:cubicBezTo>
                  <a:cubicBezTo>
                    <a:pt x="249" y="321"/>
                    <a:pt x="243" y="309"/>
                    <a:pt x="296" y="295"/>
                  </a:cubicBezTo>
                  <a:cubicBezTo>
                    <a:pt x="345" y="320"/>
                    <a:pt x="330" y="300"/>
                    <a:pt x="372" y="273"/>
                  </a:cubicBezTo>
                  <a:cubicBezTo>
                    <a:pt x="423" y="289"/>
                    <a:pt x="423" y="291"/>
                    <a:pt x="470" y="257"/>
                  </a:cubicBezTo>
                  <a:cubicBezTo>
                    <a:pt x="443" y="218"/>
                    <a:pt x="444" y="172"/>
                    <a:pt x="485" y="144"/>
                  </a:cubicBezTo>
                  <a:cubicBezTo>
                    <a:pt x="448" y="88"/>
                    <a:pt x="357" y="58"/>
                    <a:pt x="296" y="38"/>
                  </a:cubicBezTo>
                  <a:cubicBezTo>
                    <a:pt x="256" y="47"/>
                    <a:pt x="256" y="45"/>
                    <a:pt x="296" y="45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" name="Пятиугольник 11"/>
          <p:cNvSpPr/>
          <p:nvPr/>
        </p:nvSpPr>
        <p:spPr bwMode="auto">
          <a:xfrm rot="5400000">
            <a:off x="1272989" y="1446988"/>
            <a:ext cx="1550894" cy="89647"/>
          </a:xfrm>
          <a:prstGeom prst="homePlate">
            <a:avLst>
              <a:gd name="adj" fmla="val 858311"/>
            </a:avLst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817" name="Text Box 17"/>
          <p:cNvSpPr txBox="1">
            <a:spLocks noChangeArrowheads="1"/>
          </p:cNvSpPr>
          <p:nvPr/>
        </p:nvSpPr>
        <p:spPr bwMode="auto">
          <a:xfrm>
            <a:off x="556627" y="4626434"/>
            <a:ext cx="8296427" cy="20313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Мембранный потенциал клетки (МП) –</a:t>
            </a:r>
            <a:endParaRPr lang="ru-RU" sz="2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</a:endParaRP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 разность потенциалов между        </a:t>
            </a: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 цитоплазмой клетки и межклеточной </a:t>
            </a: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 средой. </a:t>
            </a:r>
            <a:endParaRPr lang="ru-RU" sz="2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</a:endParaRPr>
          </a:p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Величина составляет – 30 - 90 мВ.</a:t>
            </a:r>
            <a:endParaRPr lang="ru-RU" sz="2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5633" name="Text Box 47"/>
          <p:cNvSpPr txBox="1">
            <a:spLocks noChangeArrowheads="1"/>
          </p:cNvSpPr>
          <p:nvPr/>
        </p:nvSpPr>
        <p:spPr bwMode="auto">
          <a:xfrm>
            <a:off x="1881188" y="287338"/>
            <a:ext cx="1201737" cy="355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/>
            <a:r>
              <a:rPr lang="ru-RU" sz="1600" b="0"/>
              <a:t>вольтметр</a:t>
            </a:r>
          </a:p>
        </p:txBody>
      </p:sp>
      <p:cxnSp>
        <p:nvCxnSpPr>
          <p:cNvPr id="37" name="Прямая соединительная линия 36"/>
          <p:cNvCxnSpPr>
            <a:cxnSpLocks noChangeShapeType="1"/>
          </p:cNvCxnSpPr>
          <p:nvPr/>
        </p:nvCxnSpPr>
        <p:spPr bwMode="auto">
          <a:xfrm rot="16200000" flipH="1">
            <a:off x="1659731" y="1042194"/>
            <a:ext cx="782638" cy="127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Прямая соединительная линия 38"/>
          <p:cNvCxnSpPr>
            <a:cxnSpLocks noChangeShapeType="1"/>
          </p:cNvCxnSpPr>
          <p:nvPr/>
        </p:nvCxnSpPr>
        <p:spPr bwMode="auto">
          <a:xfrm rot="5400000">
            <a:off x="2086769" y="1445419"/>
            <a:ext cx="1673225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" name="Прямая соединительная линия 40"/>
          <p:cNvCxnSpPr>
            <a:cxnSpLocks noChangeShapeType="1"/>
          </p:cNvCxnSpPr>
          <p:nvPr/>
        </p:nvCxnSpPr>
        <p:spPr bwMode="auto">
          <a:xfrm>
            <a:off x="2659063" y="2293938"/>
            <a:ext cx="504825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4" name="Group 58"/>
          <p:cNvGrpSpPr>
            <a:grpSpLocks/>
          </p:cNvGrpSpPr>
          <p:nvPr/>
        </p:nvGrpSpPr>
        <p:grpSpPr bwMode="auto">
          <a:xfrm>
            <a:off x="4502727" y="3252355"/>
            <a:ext cx="3352800" cy="587375"/>
            <a:chOff x="3648" y="3456"/>
            <a:chExt cx="2112" cy="370"/>
          </a:xfrm>
        </p:grpSpPr>
        <p:sp>
          <p:nvSpPr>
            <p:cNvPr id="15" name="Line 50"/>
            <p:cNvSpPr>
              <a:spLocks noChangeShapeType="1"/>
            </p:cNvSpPr>
            <p:nvPr/>
          </p:nvSpPr>
          <p:spPr bwMode="auto">
            <a:xfrm flipV="1">
              <a:off x="3648" y="3456"/>
              <a:ext cx="1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Text Box 52"/>
            <p:cNvSpPr txBox="1">
              <a:spLocks noChangeArrowheads="1"/>
            </p:cNvSpPr>
            <p:nvPr/>
          </p:nvSpPr>
          <p:spPr bwMode="auto">
            <a:xfrm>
              <a:off x="5210" y="3552"/>
              <a:ext cx="550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ru-RU" sz="1600"/>
                <a:t>время,</a:t>
              </a:r>
            </a:p>
            <a:p>
              <a:pPr algn="l">
                <a:lnSpc>
                  <a:spcPct val="70000"/>
                </a:lnSpc>
              </a:pPr>
              <a:r>
                <a:rPr lang="ru-RU" sz="1600"/>
                <a:t> мин</a:t>
              </a:r>
            </a:p>
          </p:txBody>
        </p:sp>
      </p:grpSp>
      <p:grpSp>
        <p:nvGrpSpPr>
          <p:cNvPr id="17" name="Group 59"/>
          <p:cNvGrpSpPr>
            <a:grpSpLocks/>
          </p:cNvGrpSpPr>
          <p:nvPr/>
        </p:nvGrpSpPr>
        <p:grpSpPr bwMode="auto">
          <a:xfrm>
            <a:off x="4205865" y="356755"/>
            <a:ext cx="3421062" cy="2895600"/>
            <a:chOff x="3461" y="1632"/>
            <a:chExt cx="2155" cy="1824"/>
          </a:xfrm>
        </p:grpSpPr>
        <p:sp>
          <p:nvSpPr>
            <p:cNvPr id="18" name="Line 49"/>
            <p:cNvSpPr>
              <a:spLocks noChangeShapeType="1"/>
            </p:cNvSpPr>
            <p:nvPr/>
          </p:nvSpPr>
          <p:spPr bwMode="auto">
            <a:xfrm flipV="1">
              <a:off x="3648" y="1632"/>
              <a:ext cx="0" cy="18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51"/>
            <p:cNvSpPr>
              <a:spLocks noChangeShapeType="1"/>
            </p:cNvSpPr>
            <p:nvPr/>
          </p:nvSpPr>
          <p:spPr bwMode="auto">
            <a:xfrm flipV="1">
              <a:off x="3600" y="2112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Text Box 53"/>
            <p:cNvSpPr txBox="1">
              <a:spLocks noChangeArrowheads="1"/>
            </p:cNvSpPr>
            <p:nvPr/>
          </p:nvSpPr>
          <p:spPr bwMode="auto">
            <a:xfrm>
              <a:off x="3792" y="1657"/>
              <a:ext cx="1133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ru-RU" sz="1600"/>
                <a:t>показания </a:t>
              </a:r>
            </a:p>
            <a:p>
              <a:pPr algn="l">
                <a:lnSpc>
                  <a:spcPct val="80000"/>
                </a:lnSpc>
              </a:pPr>
              <a:r>
                <a:rPr lang="ru-RU" sz="1600"/>
                <a:t>вольтметра, мВ</a:t>
              </a:r>
            </a:p>
          </p:txBody>
        </p:sp>
        <p:sp>
          <p:nvSpPr>
            <p:cNvPr id="21" name="Text Box 54"/>
            <p:cNvSpPr txBox="1">
              <a:spLocks noChangeArrowheads="1"/>
            </p:cNvSpPr>
            <p:nvPr/>
          </p:nvSpPr>
          <p:spPr bwMode="auto">
            <a:xfrm>
              <a:off x="3461" y="1968"/>
              <a:ext cx="187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ru-RU" sz="1600"/>
                <a:t>0</a:t>
              </a:r>
            </a:p>
          </p:txBody>
        </p:sp>
      </p:grpSp>
      <p:grpSp>
        <p:nvGrpSpPr>
          <p:cNvPr id="25" name="Group 64"/>
          <p:cNvGrpSpPr>
            <a:grpSpLocks/>
          </p:cNvGrpSpPr>
          <p:nvPr/>
        </p:nvGrpSpPr>
        <p:grpSpPr bwMode="auto">
          <a:xfrm>
            <a:off x="5119254" y="2784764"/>
            <a:ext cx="1255713" cy="1524000"/>
            <a:chOff x="3840" y="3168"/>
            <a:chExt cx="791" cy="960"/>
          </a:xfrm>
        </p:grpSpPr>
        <p:sp>
          <p:nvSpPr>
            <p:cNvPr id="26" name="Line 62"/>
            <p:cNvSpPr>
              <a:spLocks noChangeShapeType="1"/>
            </p:cNvSpPr>
            <p:nvPr/>
          </p:nvSpPr>
          <p:spPr bwMode="auto">
            <a:xfrm flipV="1">
              <a:off x="4224" y="3168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Text Box 63"/>
            <p:cNvSpPr txBox="1">
              <a:spLocks noChangeArrowheads="1"/>
            </p:cNvSpPr>
            <p:nvPr/>
          </p:nvSpPr>
          <p:spPr bwMode="auto">
            <a:xfrm>
              <a:off x="3840" y="3608"/>
              <a:ext cx="791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dirty="0"/>
                <a:t>момент</a:t>
              </a:r>
            </a:p>
            <a:p>
              <a:r>
                <a:rPr lang="ru-RU" sz="1600" dirty="0"/>
                <a:t>прокола</a:t>
              </a:r>
            </a:p>
            <a:p>
              <a:r>
                <a:rPr lang="ru-RU" sz="1600" dirty="0"/>
                <a:t>мембраны</a:t>
              </a:r>
            </a:p>
          </p:txBody>
        </p:sp>
      </p:grpSp>
      <p:grpSp>
        <p:nvGrpSpPr>
          <p:cNvPr id="29" name="Group 69"/>
          <p:cNvGrpSpPr>
            <a:grpSpLocks/>
          </p:cNvGrpSpPr>
          <p:nvPr/>
        </p:nvGrpSpPr>
        <p:grpSpPr bwMode="auto">
          <a:xfrm>
            <a:off x="4087861" y="2139380"/>
            <a:ext cx="3646213" cy="536576"/>
            <a:chOff x="3454" y="2768"/>
            <a:chExt cx="1825" cy="338"/>
          </a:xfrm>
        </p:grpSpPr>
        <p:sp>
          <p:nvSpPr>
            <p:cNvPr id="30" name="Line 65"/>
            <p:cNvSpPr>
              <a:spLocks noChangeShapeType="1"/>
            </p:cNvSpPr>
            <p:nvPr/>
          </p:nvSpPr>
          <p:spPr bwMode="auto">
            <a:xfrm flipH="1">
              <a:off x="3659" y="3072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Text Box 66"/>
            <p:cNvSpPr txBox="1">
              <a:spLocks noChangeArrowheads="1"/>
            </p:cNvSpPr>
            <p:nvPr/>
          </p:nvSpPr>
          <p:spPr bwMode="auto">
            <a:xfrm>
              <a:off x="3454" y="2893"/>
              <a:ext cx="24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 smtClean="0"/>
                <a:t>-90</a:t>
              </a:r>
              <a:endParaRPr lang="ru-RU" sz="1600" dirty="0"/>
            </a:p>
          </p:txBody>
        </p:sp>
        <p:sp>
          <p:nvSpPr>
            <p:cNvPr id="32" name="Text Box 67"/>
            <p:cNvSpPr txBox="1">
              <a:spLocks noChangeArrowheads="1"/>
            </p:cNvSpPr>
            <p:nvPr/>
          </p:nvSpPr>
          <p:spPr bwMode="auto">
            <a:xfrm>
              <a:off x="4907" y="2768"/>
              <a:ext cx="37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2800" dirty="0" smtClean="0"/>
                <a:t>МП</a:t>
              </a:r>
              <a:endParaRPr lang="ru-RU" sz="2800" dirty="0"/>
            </a:p>
          </p:txBody>
        </p:sp>
      </p:grpSp>
      <p:cxnSp>
        <p:nvCxnSpPr>
          <p:cNvPr id="35" name="Соединительная линия уступом 34"/>
          <p:cNvCxnSpPr/>
          <p:nvPr/>
        </p:nvCxnSpPr>
        <p:spPr bwMode="auto">
          <a:xfrm>
            <a:off x="4502727" y="1127342"/>
            <a:ext cx="2407228" cy="149116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1134 L -0.00018 0.10394 " pathEditMode="relative" ptsTypes="AA">
                                      <p:cBhvr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68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6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6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6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6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6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2" grpId="0" animBg="1"/>
      <p:bldP spid="76817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5796" y="93519"/>
            <a:ext cx="7917873" cy="6617196"/>
          </a:xfrm>
          <a:prstGeom prst="rect">
            <a:avLst/>
          </a:prstGeom>
          <a:solidFill>
            <a:srgbClr val="CCFF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Условия формирования МП.</a:t>
            </a:r>
          </a:p>
          <a:p>
            <a:pPr marL="742950" lvl="1" indent="-742950" algn="l">
              <a:buFont typeface="+mj-lt"/>
              <a:buAutoNum type="arabicPeriod"/>
            </a:pPr>
            <a:r>
              <a:rPr lang="ru-RU" sz="32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Разность концентраций ионов вне и внутри клетки.</a:t>
            </a:r>
          </a:p>
          <a:p>
            <a:pPr marL="742950" lvl="1" indent="-742950" algn="l">
              <a:buFont typeface="+mj-lt"/>
              <a:buAutoNum type="arabicPeriod"/>
            </a:pPr>
            <a:r>
              <a:rPr lang="ru-RU" sz="32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Мембрана </a:t>
            </a:r>
            <a:r>
              <a:rPr lang="ru-RU" sz="32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избирательно проницаема для различных ионов. </a:t>
            </a:r>
            <a:endParaRPr lang="ru-RU" sz="320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marL="1200150" lvl="1" indent="-742950" algn="l">
              <a:buFont typeface="Arial" pitchFamily="34" charset="0"/>
              <a:buChar char="•"/>
            </a:pPr>
            <a:r>
              <a:rPr lang="ru-RU" sz="32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 </a:t>
            </a:r>
            <a:r>
              <a:rPr lang="ru-RU" sz="32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состоянии покоя мембрана проницаема для катионов и практически непроницаема для анионов. </a:t>
            </a:r>
            <a:endParaRPr lang="ru-RU" sz="320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marL="1200150" lvl="1" indent="-742950" algn="l">
              <a:buFont typeface="Arial" pitchFamily="34" charset="0"/>
              <a:buChar char="•"/>
            </a:pPr>
            <a:r>
              <a:rPr lang="ru-RU" sz="32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 </a:t>
            </a:r>
            <a:r>
              <a:rPr lang="ru-RU" sz="32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покое проницаемость для ионов калия гораздо выше, чем для ионов натрия</a:t>
            </a:r>
            <a:r>
              <a:rPr lang="ru-RU" sz="32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кругленный прямоугольник 38"/>
          <p:cNvSpPr/>
          <p:nvPr/>
        </p:nvSpPr>
        <p:spPr bwMode="auto">
          <a:xfrm>
            <a:off x="0" y="1195754"/>
            <a:ext cx="9144000" cy="5662246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5202381" y="2500745"/>
            <a:ext cx="3744192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353291" y="2524990"/>
            <a:ext cx="3699163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02945" y="92286"/>
            <a:ext cx="8713787" cy="10895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0" dirty="0" smtClean="0">
                <a:solidFill>
                  <a:schemeClr val="tx1"/>
                </a:solidFill>
              </a:rPr>
              <a:t>Разность концентрации </a:t>
            </a:r>
            <a:r>
              <a:rPr lang="ru-RU" sz="2400" b="0" dirty="0">
                <a:solidFill>
                  <a:schemeClr val="tx1"/>
                </a:solidFill>
              </a:rPr>
              <a:t>ионов </a:t>
            </a:r>
            <a:r>
              <a:rPr lang="en-US" sz="2400" b="0" dirty="0">
                <a:solidFill>
                  <a:schemeClr val="tx1"/>
                </a:solidFill>
              </a:rPr>
              <a:t>K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ru-RU" sz="2400" b="0" dirty="0">
                <a:solidFill>
                  <a:schemeClr val="tx1"/>
                </a:solidFill>
              </a:rPr>
              <a:t>и </a:t>
            </a:r>
            <a:r>
              <a:rPr lang="en-US" sz="2400" b="0" dirty="0">
                <a:solidFill>
                  <a:schemeClr val="tx1"/>
                </a:solidFill>
              </a:rPr>
              <a:t>Na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ru-RU" sz="2400" b="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2400" b="0" dirty="0">
                <a:solidFill>
                  <a:schemeClr val="tx1"/>
                </a:solidFill>
              </a:rPr>
              <a:t>внутри и снаружи </a:t>
            </a:r>
            <a:r>
              <a:rPr lang="ru-RU" sz="2400" b="0" dirty="0" smtClean="0">
                <a:solidFill>
                  <a:schemeClr val="tx1"/>
                </a:solidFill>
              </a:rPr>
              <a:t>нейрона создается работой </a:t>
            </a:r>
            <a:endParaRPr lang="ru-RU" sz="2400" b="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b="0" dirty="0" err="1" smtClean="0">
                <a:solidFill>
                  <a:schemeClr val="tx1"/>
                </a:solidFill>
              </a:rPr>
              <a:t>ионного-насоса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Na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en-US" sz="2400" dirty="0">
                <a:solidFill>
                  <a:schemeClr val="tx1"/>
                </a:solidFill>
              </a:rPr>
              <a:t>-K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ru-RU" sz="2400" dirty="0">
                <a:solidFill>
                  <a:schemeClr val="tx1"/>
                </a:solidFill>
              </a:rPr>
              <a:t>-</a:t>
            </a:r>
            <a:r>
              <a:rPr lang="ru-RU" sz="2400" dirty="0" err="1">
                <a:solidFill>
                  <a:schemeClr val="tx1"/>
                </a:solidFill>
              </a:rPr>
              <a:t>АТФазы</a:t>
            </a:r>
            <a:r>
              <a:rPr lang="ru-RU" sz="2400" b="0" dirty="0">
                <a:solidFill>
                  <a:schemeClr val="tx1"/>
                </a:solidFill>
              </a:rPr>
              <a:t> (</a:t>
            </a:r>
            <a:r>
              <a:rPr lang="en-US" sz="2400" b="0" dirty="0">
                <a:solidFill>
                  <a:schemeClr val="tx1"/>
                </a:solidFill>
              </a:rPr>
              <a:t>Na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en-US" sz="2400" b="0" dirty="0">
                <a:solidFill>
                  <a:schemeClr val="tx1"/>
                </a:solidFill>
              </a:rPr>
              <a:t>-</a:t>
            </a:r>
            <a:r>
              <a:rPr lang="ru-RU" sz="2400" b="0" dirty="0">
                <a:solidFill>
                  <a:schemeClr val="tx1"/>
                </a:solidFill>
              </a:rPr>
              <a:t>К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ru-RU" sz="2400" b="0" dirty="0">
                <a:solidFill>
                  <a:schemeClr val="tx1"/>
                </a:solidFill>
              </a:rPr>
              <a:t>-насоса).</a:t>
            </a:r>
          </a:p>
        </p:txBody>
      </p:sp>
      <p:sp>
        <p:nvSpPr>
          <p:cNvPr id="7173" name="Freeform 6"/>
          <p:cNvSpPr>
            <a:spLocks/>
          </p:cNvSpPr>
          <p:nvPr/>
        </p:nvSpPr>
        <p:spPr bwMode="auto">
          <a:xfrm rot="20142110">
            <a:off x="3892046" y="2077387"/>
            <a:ext cx="604837" cy="1143000"/>
          </a:xfrm>
          <a:custGeom>
            <a:avLst/>
            <a:gdLst>
              <a:gd name="T0" fmla="*/ 267993 w 571"/>
              <a:gd name="T1" fmla="*/ 54209 h 991"/>
              <a:gd name="T2" fmla="*/ 118637 w 571"/>
              <a:gd name="T3" fmla="*/ 158013 h 991"/>
              <a:gd name="T4" fmla="*/ 70970 w 571"/>
              <a:gd name="T5" fmla="*/ 227216 h 991"/>
              <a:gd name="T6" fmla="*/ 29659 w 571"/>
              <a:gd name="T7" fmla="*/ 327560 h 991"/>
              <a:gd name="T8" fmla="*/ 20126 w 571"/>
              <a:gd name="T9" fmla="*/ 362162 h 991"/>
              <a:gd name="T10" fmla="*/ 16948 w 571"/>
              <a:gd name="T11" fmla="*/ 372542 h 991"/>
              <a:gd name="T12" fmla="*/ 7415 w 571"/>
              <a:gd name="T13" fmla="*/ 507487 h 991"/>
              <a:gd name="T14" fmla="*/ 26482 w 571"/>
              <a:gd name="T15" fmla="*/ 784299 h 991"/>
              <a:gd name="T16" fmla="*/ 83682 w 571"/>
              <a:gd name="T17" fmla="*/ 940005 h 991"/>
              <a:gd name="T18" fmla="*/ 118637 w 571"/>
              <a:gd name="T19" fmla="*/ 1016128 h 991"/>
              <a:gd name="T20" fmla="*/ 188548 w 571"/>
              <a:gd name="T21" fmla="*/ 1085331 h 991"/>
              <a:gd name="T22" fmla="*/ 341082 w 571"/>
              <a:gd name="T23" fmla="*/ 1140693 h 991"/>
              <a:gd name="T24" fmla="*/ 471371 w 571"/>
              <a:gd name="T25" fmla="*/ 1133773 h 991"/>
              <a:gd name="T26" fmla="*/ 522216 w 571"/>
              <a:gd name="T27" fmla="*/ 1113012 h 991"/>
              <a:gd name="T28" fmla="*/ 579416 w 571"/>
              <a:gd name="T29" fmla="*/ 1054190 h 991"/>
              <a:gd name="T30" fmla="*/ 592127 w 571"/>
              <a:gd name="T31" fmla="*/ 1002288 h 991"/>
              <a:gd name="T32" fmla="*/ 576238 w 571"/>
              <a:gd name="T33" fmla="*/ 829281 h 991"/>
              <a:gd name="T34" fmla="*/ 538104 w 571"/>
              <a:gd name="T35" fmla="*/ 753158 h 991"/>
              <a:gd name="T36" fmla="*/ 499971 w 571"/>
              <a:gd name="T37" fmla="*/ 604371 h 991"/>
              <a:gd name="T38" fmla="*/ 522216 w 571"/>
              <a:gd name="T39" fmla="*/ 417524 h 991"/>
              <a:gd name="T40" fmla="*/ 598482 w 571"/>
              <a:gd name="T41" fmla="*/ 268738 h 991"/>
              <a:gd name="T42" fmla="*/ 566705 w 571"/>
              <a:gd name="T43" fmla="*/ 78430 h 991"/>
              <a:gd name="T44" fmla="*/ 404638 w 571"/>
              <a:gd name="T45" fmla="*/ 9227 h 991"/>
              <a:gd name="T46" fmla="*/ 331549 w 571"/>
              <a:gd name="T47" fmla="*/ 12687 h 991"/>
              <a:gd name="T48" fmla="*/ 315660 w 571"/>
              <a:gd name="T49" fmla="*/ 19607 h 991"/>
              <a:gd name="T50" fmla="*/ 306126 w 571"/>
              <a:gd name="T51" fmla="*/ 26528 h 991"/>
              <a:gd name="T52" fmla="*/ 287060 w 571"/>
              <a:gd name="T53" fmla="*/ 33448 h 991"/>
              <a:gd name="T54" fmla="*/ 267993 w 571"/>
              <a:gd name="T55" fmla="*/ 54209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4" name="Freeform 5"/>
          <p:cNvSpPr>
            <a:spLocks/>
          </p:cNvSpPr>
          <p:nvPr/>
        </p:nvSpPr>
        <p:spPr bwMode="auto">
          <a:xfrm rot="11757925">
            <a:off x="4765963" y="2022763"/>
            <a:ext cx="604838" cy="1143000"/>
          </a:xfrm>
          <a:custGeom>
            <a:avLst/>
            <a:gdLst>
              <a:gd name="T0" fmla="*/ 267993 w 571"/>
              <a:gd name="T1" fmla="*/ 54209 h 991"/>
              <a:gd name="T2" fmla="*/ 118637 w 571"/>
              <a:gd name="T3" fmla="*/ 158013 h 991"/>
              <a:gd name="T4" fmla="*/ 70970 w 571"/>
              <a:gd name="T5" fmla="*/ 227216 h 991"/>
              <a:gd name="T6" fmla="*/ 29659 w 571"/>
              <a:gd name="T7" fmla="*/ 327560 h 991"/>
              <a:gd name="T8" fmla="*/ 20126 w 571"/>
              <a:gd name="T9" fmla="*/ 362162 h 991"/>
              <a:gd name="T10" fmla="*/ 16948 w 571"/>
              <a:gd name="T11" fmla="*/ 372542 h 991"/>
              <a:gd name="T12" fmla="*/ 7415 w 571"/>
              <a:gd name="T13" fmla="*/ 507487 h 991"/>
              <a:gd name="T14" fmla="*/ 26482 w 571"/>
              <a:gd name="T15" fmla="*/ 784299 h 991"/>
              <a:gd name="T16" fmla="*/ 83682 w 571"/>
              <a:gd name="T17" fmla="*/ 940005 h 991"/>
              <a:gd name="T18" fmla="*/ 118637 w 571"/>
              <a:gd name="T19" fmla="*/ 1016128 h 991"/>
              <a:gd name="T20" fmla="*/ 188548 w 571"/>
              <a:gd name="T21" fmla="*/ 1085331 h 991"/>
              <a:gd name="T22" fmla="*/ 341082 w 571"/>
              <a:gd name="T23" fmla="*/ 1140693 h 991"/>
              <a:gd name="T24" fmla="*/ 471371 w 571"/>
              <a:gd name="T25" fmla="*/ 1133773 h 991"/>
              <a:gd name="T26" fmla="*/ 522216 w 571"/>
              <a:gd name="T27" fmla="*/ 1113012 h 991"/>
              <a:gd name="T28" fmla="*/ 579416 w 571"/>
              <a:gd name="T29" fmla="*/ 1054190 h 991"/>
              <a:gd name="T30" fmla="*/ 592127 w 571"/>
              <a:gd name="T31" fmla="*/ 1002288 h 991"/>
              <a:gd name="T32" fmla="*/ 576238 w 571"/>
              <a:gd name="T33" fmla="*/ 829281 h 991"/>
              <a:gd name="T34" fmla="*/ 538104 w 571"/>
              <a:gd name="T35" fmla="*/ 753158 h 991"/>
              <a:gd name="T36" fmla="*/ 499971 w 571"/>
              <a:gd name="T37" fmla="*/ 604371 h 991"/>
              <a:gd name="T38" fmla="*/ 522216 w 571"/>
              <a:gd name="T39" fmla="*/ 417524 h 991"/>
              <a:gd name="T40" fmla="*/ 598482 w 571"/>
              <a:gd name="T41" fmla="*/ 268738 h 991"/>
              <a:gd name="T42" fmla="*/ 566705 w 571"/>
              <a:gd name="T43" fmla="*/ 78430 h 991"/>
              <a:gd name="T44" fmla="*/ 404638 w 571"/>
              <a:gd name="T45" fmla="*/ 9227 h 991"/>
              <a:gd name="T46" fmla="*/ 331549 w 571"/>
              <a:gd name="T47" fmla="*/ 12687 h 991"/>
              <a:gd name="T48" fmla="*/ 315660 w 571"/>
              <a:gd name="T49" fmla="*/ 19607 h 991"/>
              <a:gd name="T50" fmla="*/ 306126 w 571"/>
              <a:gd name="T51" fmla="*/ 26528 h 991"/>
              <a:gd name="T52" fmla="*/ 287060 w 571"/>
              <a:gd name="T53" fmla="*/ 33448 h 991"/>
              <a:gd name="T54" fmla="*/ 267993 w 571"/>
              <a:gd name="T55" fmla="*/ 54209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7" name="Text Box 15"/>
          <p:cNvSpPr txBox="1">
            <a:spLocks noChangeArrowheads="1"/>
          </p:cNvSpPr>
          <p:nvPr/>
        </p:nvSpPr>
        <p:spPr bwMode="auto">
          <a:xfrm>
            <a:off x="351571" y="1874862"/>
            <a:ext cx="1995487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внутриклеточная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7194" name="Group 24"/>
          <p:cNvGrpSpPr>
            <a:grpSpLocks/>
          </p:cNvGrpSpPr>
          <p:nvPr/>
        </p:nvGrpSpPr>
        <p:grpSpPr bwMode="auto">
          <a:xfrm>
            <a:off x="4453221" y="2247900"/>
            <a:ext cx="542925" cy="457200"/>
            <a:chOff x="3648" y="1920"/>
            <a:chExt cx="342" cy="288"/>
          </a:xfrm>
        </p:grpSpPr>
        <p:sp>
          <p:nvSpPr>
            <p:cNvPr id="7199" name="Oval 25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0" name="Text Box 26"/>
            <p:cNvSpPr txBox="1">
              <a:spLocks noChangeArrowheads="1"/>
            </p:cNvSpPr>
            <p:nvPr/>
          </p:nvSpPr>
          <p:spPr bwMode="auto">
            <a:xfrm>
              <a:off x="3659" y="1951"/>
              <a:ext cx="33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Na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  <p:grpSp>
        <p:nvGrpSpPr>
          <p:cNvPr id="7195" name="Group 27"/>
          <p:cNvGrpSpPr>
            <a:grpSpLocks/>
          </p:cNvGrpSpPr>
          <p:nvPr/>
        </p:nvGrpSpPr>
        <p:grpSpPr bwMode="auto">
          <a:xfrm>
            <a:off x="2954337" y="1742209"/>
            <a:ext cx="525463" cy="457200"/>
            <a:chOff x="3637" y="1920"/>
            <a:chExt cx="331" cy="288"/>
          </a:xfrm>
        </p:grpSpPr>
        <p:sp>
          <p:nvSpPr>
            <p:cNvPr id="719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8" name="Text Box 29"/>
            <p:cNvSpPr txBox="1">
              <a:spLocks noChangeArrowheads="1"/>
            </p:cNvSpPr>
            <p:nvPr/>
          </p:nvSpPr>
          <p:spPr bwMode="auto">
            <a:xfrm>
              <a:off x="3637" y="1951"/>
              <a:ext cx="33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Na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  <p:cxnSp>
        <p:nvCxnSpPr>
          <p:cNvPr id="7196" name="AutoShape 31"/>
          <p:cNvCxnSpPr>
            <a:cxnSpLocks noChangeShapeType="1"/>
          </p:cNvCxnSpPr>
          <p:nvPr/>
        </p:nvCxnSpPr>
        <p:spPr bwMode="auto">
          <a:xfrm>
            <a:off x="3436938" y="1959697"/>
            <a:ext cx="1286958" cy="337416"/>
          </a:xfrm>
          <a:prstGeom prst="curvedConnector2">
            <a:avLst/>
          </a:prstGeom>
          <a:noFill/>
          <a:ln w="38100">
            <a:solidFill>
              <a:srgbClr val="D60093"/>
            </a:solidFill>
            <a:prstDash val="dash"/>
            <a:round/>
            <a:headEnd/>
            <a:tailEnd type="stealth" w="med" len="med"/>
          </a:ln>
        </p:spPr>
      </p:cxn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2698172" y="2934278"/>
            <a:ext cx="3660776" cy="411162"/>
            <a:chOff x="1824" y="1652"/>
            <a:chExt cx="2306" cy="259"/>
          </a:xfrm>
        </p:grpSpPr>
        <p:sp>
          <p:nvSpPr>
            <p:cNvPr id="78892" name="Text Box 44"/>
            <p:cNvSpPr txBox="1">
              <a:spLocks noChangeArrowheads="1"/>
            </p:cNvSpPr>
            <p:nvPr/>
          </p:nvSpPr>
          <p:spPr bwMode="auto">
            <a:xfrm>
              <a:off x="3705" y="1664"/>
              <a:ext cx="425" cy="247"/>
            </a:xfrm>
            <a:prstGeom prst="rect">
              <a:avLst/>
            </a:prstGeom>
            <a:gradFill rotWithShape="0">
              <a:gsLst>
                <a:gs pos="0">
                  <a:srgbClr val="FFCC99"/>
                </a:gs>
                <a:gs pos="50000">
                  <a:schemeClr val="bg1"/>
                </a:gs>
                <a:gs pos="100000">
                  <a:srgbClr val="FFCC99"/>
                </a:gs>
              </a:gsLst>
              <a:lin ang="5400000" scaled="1"/>
            </a:gra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ru-RU" sz="1800" b="0" dirty="0"/>
                <a:t>АТФ</a:t>
              </a:r>
            </a:p>
          </p:txBody>
        </p:sp>
        <p:sp>
          <p:nvSpPr>
            <p:cNvPr id="7190" name="Text Box 45"/>
            <p:cNvSpPr txBox="1">
              <a:spLocks noChangeArrowheads="1"/>
            </p:cNvSpPr>
            <p:nvPr/>
          </p:nvSpPr>
          <p:spPr bwMode="auto">
            <a:xfrm>
              <a:off x="1824" y="1652"/>
              <a:ext cx="435" cy="247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50000">
                  <a:srgbClr val="FFFFFF"/>
                </a:gs>
                <a:gs pos="100000">
                  <a:srgbClr val="666699"/>
                </a:gs>
              </a:gsLst>
              <a:lin ang="5400000" scaled="1"/>
            </a:gradFill>
            <a:ln w="25400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800" b="0"/>
                <a:t>АДФ</a:t>
              </a:r>
            </a:p>
          </p:txBody>
        </p:sp>
        <p:cxnSp>
          <p:nvCxnSpPr>
            <p:cNvPr id="7191" name="AutoShape 46"/>
            <p:cNvCxnSpPr>
              <a:cxnSpLocks noChangeShapeType="1"/>
              <a:stCxn id="78892" idx="1"/>
              <a:endCxn id="7190" idx="3"/>
            </p:cNvCxnSpPr>
            <p:nvPr/>
          </p:nvCxnSpPr>
          <p:spPr bwMode="auto">
            <a:xfrm rot="10800000">
              <a:off x="2259" y="1775"/>
              <a:ext cx="1446" cy="13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stealth" w="med" len="med"/>
            </a:ln>
          </p:spPr>
        </p:cxnSp>
      </p:grpSp>
      <p:grpSp>
        <p:nvGrpSpPr>
          <p:cNvPr id="7182" name="Group 58"/>
          <p:cNvGrpSpPr>
            <a:grpSpLocks/>
          </p:cNvGrpSpPr>
          <p:nvPr/>
        </p:nvGrpSpPr>
        <p:grpSpPr bwMode="auto">
          <a:xfrm>
            <a:off x="5160819" y="3622967"/>
            <a:ext cx="457200" cy="457200"/>
            <a:chOff x="3552" y="1824"/>
            <a:chExt cx="288" cy="288"/>
          </a:xfrm>
        </p:grpSpPr>
        <p:sp>
          <p:nvSpPr>
            <p:cNvPr id="7187" name="Oval 33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8" name="Text Box 34"/>
            <p:cNvSpPr txBox="1">
              <a:spLocks noChangeArrowheads="1"/>
            </p:cNvSpPr>
            <p:nvPr/>
          </p:nvSpPr>
          <p:spPr bwMode="auto">
            <a:xfrm>
              <a:off x="3558" y="1872"/>
              <a:ext cx="26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K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  <p:grpSp>
        <p:nvGrpSpPr>
          <p:cNvPr id="7184" name="Group 59"/>
          <p:cNvGrpSpPr>
            <a:grpSpLocks/>
          </p:cNvGrpSpPr>
          <p:nvPr/>
        </p:nvGrpSpPr>
        <p:grpSpPr bwMode="auto">
          <a:xfrm>
            <a:off x="5479473" y="6078685"/>
            <a:ext cx="457200" cy="457200"/>
            <a:chOff x="3552" y="1824"/>
            <a:chExt cx="288" cy="288"/>
          </a:xfrm>
        </p:grpSpPr>
        <p:sp>
          <p:nvSpPr>
            <p:cNvPr id="7185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6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26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K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7241088" y="2879614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sp>
        <p:nvSpPr>
          <p:cNvPr id="53" name="Прямоугольник 52"/>
          <p:cNvSpPr/>
          <p:nvPr/>
        </p:nvSpPr>
        <p:spPr bwMode="auto">
          <a:xfrm>
            <a:off x="5209308" y="5095009"/>
            <a:ext cx="3744192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360218" y="5119254"/>
            <a:ext cx="3699163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Freeform 6"/>
          <p:cNvSpPr>
            <a:spLocks/>
          </p:cNvSpPr>
          <p:nvPr/>
        </p:nvSpPr>
        <p:spPr bwMode="auto">
          <a:xfrm rot="1246023">
            <a:off x="3898973" y="4671651"/>
            <a:ext cx="604837" cy="1143000"/>
          </a:xfrm>
          <a:custGeom>
            <a:avLst/>
            <a:gdLst>
              <a:gd name="T0" fmla="*/ 267993 w 571"/>
              <a:gd name="T1" fmla="*/ 54209 h 991"/>
              <a:gd name="T2" fmla="*/ 118637 w 571"/>
              <a:gd name="T3" fmla="*/ 158013 h 991"/>
              <a:gd name="T4" fmla="*/ 70970 w 571"/>
              <a:gd name="T5" fmla="*/ 227216 h 991"/>
              <a:gd name="T6" fmla="*/ 29659 w 571"/>
              <a:gd name="T7" fmla="*/ 327560 h 991"/>
              <a:gd name="T8" fmla="*/ 20126 w 571"/>
              <a:gd name="T9" fmla="*/ 362162 h 991"/>
              <a:gd name="T10" fmla="*/ 16948 w 571"/>
              <a:gd name="T11" fmla="*/ 372542 h 991"/>
              <a:gd name="T12" fmla="*/ 7415 w 571"/>
              <a:gd name="T13" fmla="*/ 507487 h 991"/>
              <a:gd name="T14" fmla="*/ 26482 w 571"/>
              <a:gd name="T15" fmla="*/ 784299 h 991"/>
              <a:gd name="T16" fmla="*/ 83682 w 571"/>
              <a:gd name="T17" fmla="*/ 940005 h 991"/>
              <a:gd name="T18" fmla="*/ 118637 w 571"/>
              <a:gd name="T19" fmla="*/ 1016128 h 991"/>
              <a:gd name="T20" fmla="*/ 188548 w 571"/>
              <a:gd name="T21" fmla="*/ 1085331 h 991"/>
              <a:gd name="T22" fmla="*/ 341082 w 571"/>
              <a:gd name="T23" fmla="*/ 1140693 h 991"/>
              <a:gd name="T24" fmla="*/ 471371 w 571"/>
              <a:gd name="T25" fmla="*/ 1133773 h 991"/>
              <a:gd name="T26" fmla="*/ 522216 w 571"/>
              <a:gd name="T27" fmla="*/ 1113012 h 991"/>
              <a:gd name="T28" fmla="*/ 579416 w 571"/>
              <a:gd name="T29" fmla="*/ 1054190 h 991"/>
              <a:gd name="T30" fmla="*/ 592127 w 571"/>
              <a:gd name="T31" fmla="*/ 1002288 h 991"/>
              <a:gd name="T32" fmla="*/ 576238 w 571"/>
              <a:gd name="T33" fmla="*/ 829281 h 991"/>
              <a:gd name="T34" fmla="*/ 538104 w 571"/>
              <a:gd name="T35" fmla="*/ 753158 h 991"/>
              <a:gd name="T36" fmla="*/ 499971 w 571"/>
              <a:gd name="T37" fmla="*/ 604371 h 991"/>
              <a:gd name="T38" fmla="*/ 522216 w 571"/>
              <a:gd name="T39" fmla="*/ 417524 h 991"/>
              <a:gd name="T40" fmla="*/ 598482 w 571"/>
              <a:gd name="T41" fmla="*/ 268738 h 991"/>
              <a:gd name="T42" fmla="*/ 566705 w 571"/>
              <a:gd name="T43" fmla="*/ 78430 h 991"/>
              <a:gd name="T44" fmla="*/ 404638 w 571"/>
              <a:gd name="T45" fmla="*/ 9227 h 991"/>
              <a:gd name="T46" fmla="*/ 331549 w 571"/>
              <a:gd name="T47" fmla="*/ 12687 h 991"/>
              <a:gd name="T48" fmla="*/ 315660 w 571"/>
              <a:gd name="T49" fmla="*/ 19607 h 991"/>
              <a:gd name="T50" fmla="*/ 306126 w 571"/>
              <a:gd name="T51" fmla="*/ 26528 h 991"/>
              <a:gd name="T52" fmla="*/ 287060 w 571"/>
              <a:gd name="T53" fmla="*/ 33448 h 991"/>
              <a:gd name="T54" fmla="*/ 267993 w 571"/>
              <a:gd name="T55" fmla="*/ 54209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" name="Freeform 5"/>
          <p:cNvSpPr>
            <a:spLocks/>
          </p:cNvSpPr>
          <p:nvPr/>
        </p:nvSpPr>
        <p:spPr bwMode="auto">
          <a:xfrm rot="9443550">
            <a:off x="4772890" y="4617027"/>
            <a:ext cx="604838" cy="1143000"/>
          </a:xfrm>
          <a:custGeom>
            <a:avLst/>
            <a:gdLst>
              <a:gd name="T0" fmla="*/ 267993 w 571"/>
              <a:gd name="T1" fmla="*/ 54209 h 991"/>
              <a:gd name="T2" fmla="*/ 118637 w 571"/>
              <a:gd name="T3" fmla="*/ 158013 h 991"/>
              <a:gd name="T4" fmla="*/ 70970 w 571"/>
              <a:gd name="T5" fmla="*/ 227216 h 991"/>
              <a:gd name="T6" fmla="*/ 29659 w 571"/>
              <a:gd name="T7" fmla="*/ 327560 h 991"/>
              <a:gd name="T8" fmla="*/ 20126 w 571"/>
              <a:gd name="T9" fmla="*/ 362162 h 991"/>
              <a:gd name="T10" fmla="*/ 16948 w 571"/>
              <a:gd name="T11" fmla="*/ 372542 h 991"/>
              <a:gd name="T12" fmla="*/ 7415 w 571"/>
              <a:gd name="T13" fmla="*/ 507487 h 991"/>
              <a:gd name="T14" fmla="*/ 26482 w 571"/>
              <a:gd name="T15" fmla="*/ 784299 h 991"/>
              <a:gd name="T16" fmla="*/ 83682 w 571"/>
              <a:gd name="T17" fmla="*/ 940005 h 991"/>
              <a:gd name="T18" fmla="*/ 118637 w 571"/>
              <a:gd name="T19" fmla="*/ 1016128 h 991"/>
              <a:gd name="T20" fmla="*/ 188548 w 571"/>
              <a:gd name="T21" fmla="*/ 1085331 h 991"/>
              <a:gd name="T22" fmla="*/ 341082 w 571"/>
              <a:gd name="T23" fmla="*/ 1140693 h 991"/>
              <a:gd name="T24" fmla="*/ 471371 w 571"/>
              <a:gd name="T25" fmla="*/ 1133773 h 991"/>
              <a:gd name="T26" fmla="*/ 522216 w 571"/>
              <a:gd name="T27" fmla="*/ 1113012 h 991"/>
              <a:gd name="T28" fmla="*/ 579416 w 571"/>
              <a:gd name="T29" fmla="*/ 1054190 h 991"/>
              <a:gd name="T30" fmla="*/ 592127 w 571"/>
              <a:gd name="T31" fmla="*/ 1002288 h 991"/>
              <a:gd name="T32" fmla="*/ 576238 w 571"/>
              <a:gd name="T33" fmla="*/ 829281 h 991"/>
              <a:gd name="T34" fmla="*/ 538104 w 571"/>
              <a:gd name="T35" fmla="*/ 753158 h 991"/>
              <a:gd name="T36" fmla="*/ 499971 w 571"/>
              <a:gd name="T37" fmla="*/ 604371 h 991"/>
              <a:gd name="T38" fmla="*/ 522216 w 571"/>
              <a:gd name="T39" fmla="*/ 417524 h 991"/>
              <a:gd name="T40" fmla="*/ 598482 w 571"/>
              <a:gd name="T41" fmla="*/ 268738 h 991"/>
              <a:gd name="T42" fmla="*/ 566705 w 571"/>
              <a:gd name="T43" fmla="*/ 78430 h 991"/>
              <a:gd name="T44" fmla="*/ 404638 w 571"/>
              <a:gd name="T45" fmla="*/ 9227 h 991"/>
              <a:gd name="T46" fmla="*/ 331549 w 571"/>
              <a:gd name="T47" fmla="*/ 12687 h 991"/>
              <a:gd name="T48" fmla="*/ 315660 w 571"/>
              <a:gd name="T49" fmla="*/ 19607 h 991"/>
              <a:gd name="T50" fmla="*/ 306126 w 571"/>
              <a:gd name="T51" fmla="*/ 26528 h 991"/>
              <a:gd name="T52" fmla="*/ 287060 w 571"/>
              <a:gd name="T53" fmla="*/ 33448 h 991"/>
              <a:gd name="T54" fmla="*/ 267993 w 571"/>
              <a:gd name="T55" fmla="*/ 54209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346776" y="4469126"/>
            <a:ext cx="1995487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внутриклеточная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58" name="Group 24"/>
          <p:cNvGrpSpPr>
            <a:grpSpLocks/>
          </p:cNvGrpSpPr>
          <p:nvPr/>
        </p:nvGrpSpPr>
        <p:grpSpPr bwMode="auto">
          <a:xfrm>
            <a:off x="3134169" y="6089073"/>
            <a:ext cx="525464" cy="457200"/>
            <a:chOff x="3644" y="1920"/>
            <a:chExt cx="331" cy="288"/>
          </a:xfrm>
        </p:grpSpPr>
        <p:sp>
          <p:nvSpPr>
            <p:cNvPr id="59" name="Oval 25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Text Box 26"/>
            <p:cNvSpPr txBox="1">
              <a:spLocks noChangeArrowheads="1"/>
            </p:cNvSpPr>
            <p:nvPr/>
          </p:nvSpPr>
          <p:spPr bwMode="auto">
            <a:xfrm>
              <a:off x="3644" y="1951"/>
              <a:ext cx="33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Na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  <p:grpSp>
        <p:nvGrpSpPr>
          <p:cNvPr id="61" name="Group 27"/>
          <p:cNvGrpSpPr>
            <a:grpSpLocks/>
          </p:cNvGrpSpPr>
          <p:nvPr/>
        </p:nvGrpSpPr>
        <p:grpSpPr bwMode="auto">
          <a:xfrm>
            <a:off x="4395943" y="5146964"/>
            <a:ext cx="525464" cy="457200"/>
            <a:chOff x="3644" y="1920"/>
            <a:chExt cx="331" cy="288"/>
          </a:xfrm>
        </p:grpSpPr>
        <p:sp>
          <p:nvSpPr>
            <p:cNvPr id="62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" name="Text Box 29"/>
            <p:cNvSpPr txBox="1">
              <a:spLocks noChangeArrowheads="1"/>
            </p:cNvSpPr>
            <p:nvPr/>
          </p:nvSpPr>
          <p:spPr bwMode="auto">
            <a:xfrm>
              <a:off x="3644" y="1951"/>
              <a:ext cx="33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Na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  <p:cxnSp>
        <p:nvCxnSpPr>
          <p:cNvPr id="64" name="AutoShape 31"/>
          <p:cNvCxnSpPr>
            <a:cxnSpLocks noChangeShapeType="1"/>
          </p:cNvCxnSpPr>
          <p:nvPr/>
        </p:nvCxnSpPr>
        <p:spPr bwMode="auto">
          <a:xfrm rot="5400000">
            <a:off x="3767066" y="5442744"/>
            <a:ext cx="702397" cy="1025236"/>
          </a:xfrm>
          <a:prstGeom prst="curvedConnector2">
            <a:avLst/>
          </a:prstGeom>
          <a:noFill/>
          <a:ln w="38100">
            <a:solidFill>
              <a:srgbClr val="D60093"/>
            </a:solidFill>
            <a:prstDash val="dash"/>
            <a:round/>
            <a:headEnd/>
            <a:tailEnd type="stealth" w="med" len="med"/>
          </a:ln>
        </p:spPr>
      </p:cxnSp>
      <p:sp>
        <p:nvSpPr>
          <p:cNvPr id="69" name="Text Box 39"/>
          <p:cNvSpPr txBox="1">
            <a:spLocks noChangeArrowheads="1"/>
          </p:cNvSpPr>
          <p:nvPr/>
        </p:nvSpPr>
        <p:spPr bwMode="auto">
          <a:xfrm>
            <a:off x="7262936" y="5471432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5" grpId="0" animBg="1"/>
      <p:bldP spid="34" grpId="0" animBg="1"/>
      <p:bldP spid="78851" grpId="0" build="p" animBg="1"/>
      <p:bldP spid="7173" grpId="0" animBg="1"/>
      <p:bldP spid="7174" grpId="0" animBg="1"/>
      <p:bldP spid="7177" grpId="0" animBg="1"/>
      <p:bldP spid="33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3828</TotalTime>
  <Words>2928</Words>
  <Application>Microsoft PowerPoint</Application>
  <PresentationFormat>Экран (4:3)</PresentationFormat>
  <Paragraphs>884</Paragraphs>
  <Slides>62</Slides>
  <Notes>35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Default Design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Рефрактерность</vt:lpstr>
      <vt:lpstr>Слайд 51</vt:lpstr>
      <vt:lpstr>Слайд 52</vt:lpstr>
      <vt:lpstr>Лабильность</vt:lpstr>
      <vt:lpstr>Лабильность</vt:lpstr>
      <vt:lpstr>Лабильность</vt:lpstr>
      <vt:lpstr>Лабильность</vt:lpstr>
      <vt:lpstr>Слайд 57</vt:lpstr>
      <vt:lpstr>Слайд 58</vt:lpstr>
      <vt:lpstr>Слайд 59</vt:lpstr>
      <vt:lpstr>Слайд 60</vt:lpstr>
      <vt:lpstr>Слайд 61</vt:lpstr>
      <vt:lpstr>Слайд 62</vt:lpstr>
    </vt:vector>
  </TitlesOfParts>
  <Company>BioMSU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Andrey Kamensky</dc:creator>
  <cp:lastModifiedBy>Customer</cp:lastModifiedBy>
  <cp:revision>233</cp:revision>
  <dcterms:created xsi:type="dcterms:W3CDTF">2004-09-28T11:08:52Z</dcterms:created>
  <dcterms:modified xsi:type="dcterms:W3CDTF">2009-09-07T04:11:23Z</dcterms:modified>
</cp:coreProperties>
</file>